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74" r:id="rId2"/>
    <p:sldId id="260" r:id="rId3"/>
    <p:sldId id="280" r:id="rId4"/>
    <p:sldId id="283" r:id="rId5"/>
    <p:sldId id="278" r:id="rId6"/>
    <p:sldId id="28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468" autoAdjust="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June 20,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June 20,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B385921-A91A-409C-921C-0E0EC1E750EC}" type="datetime2">
              <a:rPr lang="en-US" smtClean="0"/>
              <a:t>Monday, June 20,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21" r:id="rId13"/>
    <p:sldLayoutId id="2147484022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hyperlink" Target="http://www.filemyprelim.com/" TargetMode="External"/><Relationship Id="rId5" Type="http://schemas.openxmlformats.org/officeDocument/2006/relationships/hyperlink" Target="http://www.floridalegalconstructionupdates.com/" TargetMode="External"/><Relationship Id="rId1" Type="http://schemas.openxmlformats.org/officeDocument/2006/relationships/themeOverride" Target="../theme/themeOverride6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7455" y="889000"/>
            <a:ext cx="8571123" cy="76797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Atlanta" panose="020B0502020202020204" pitchFamily="34" charset="0"/>
              </a:rPr>
              <a:t>It Starts with Being </a:t>
            </a:r>
            <a:r>
              <a:rPr lang="en-US" sz="2400" b="1" dirty="0" smtClean="0"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Atlanta" panose="020B0502020202020204" pitchFamily="34" charset="0"/>
              </a:rPr>
              <a:t>Proactive</a:t>
            </a:r>
            <a:r>
              <a:rPr lang="en-US" sz="24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Atlanta" panose="020B0502020202020204" pitchFamily="34" charset="0"/>
              </a:rPr>
              <a:t> Regarding Lien/Bond Rights</a:t>
            </a:r>
            <a:endParaRPr lang="en-US" sz="2400" dirty="0">
              <a:solidFill>
                <a:schemeClr val="bg2">
                  <a:lumMod val="90000"/>
                  <a:lumOff val="10000"/>
                </a:schemeClr>
              </a:solidFill>
              <a:effectLst/>
              <a:latin typeface="Atlanta" panose="020B0502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94053"/>
            <a:ext cx="7959196" cy="36025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sz="16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Preserving </a:t>
            </a:r>
            <a:r>
              <a:rPr lang="en-US" sz="1600" b="1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lien / bond rights </a:t>
            </a:r>
            <a:r>
              <a:rPr lang="en-US" sz="16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allows YOU to secure (collateralize) potential nonpayment against real property (lien) or against a payment bond if general contractor furnished bond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sz="16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By preserving and enforcing lien / bond rights YOU are doing 3 things:</a:t>
            </a:r>
          </a:p>
          <a:p>
            <a:pPr marL="349250" lvl="1" indent="0">
              <a:lnSpc>
                <a:spcPct val="150000"/>
              </a:lnSpc>
              <a:buNone/>
            </a:pPr>
            <a:r>
              <a:rPr lang="en-US" sz="1400" dirty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(1) Maximizing YOUR right to get paid from 3</a:t>
            </a:r>
            <a:r>
              <a:rPr lang="en-US" sz="1400" baseline="300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rd</a:t>
            </a:r>
            <a:r>
              <a:rPr lang="en-US" sz="14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 party (e.g., owner or surety); </a:t>
            </a:r>
          </a:p>
          <a:p>
            <a:pPr marL="349250" lvl="1" indent="0">
              <a:lnSpc>
                <a:spcPct val="150000"/>
              </a:lnSpc>
              <a:buNone/>
            </a:pPr>
            <a:r>
              <a:rPr lang="en-US" sz="1400" dirty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(2)  Maximizing YOUR right to collect payment; and</a:t>
            </a:r>
          </a:p>
          <a:p>
            <a:pPr marL="349250" lvl="1" indent="0">
              <a:lnSpc>
                <a:spcPct val="150000"/>
              </a:lnSpc>
              <a:buNone/>
            </a:pPr>
            <a:r>
              <a:rPr lang="en-US" sz="1400" dirty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	</a:t>
            </a:r>
            <a:r>
              <a:rPr lang="en-US" sz="14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(3)  Removing the pay-if-paid provision from the equation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831335" y="1656976"/>
            <a:ext cx="3470313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11007" y="1656976"/>
            <a:ext cx="6477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949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3822"/>
            <a:ext cx="7770813" cy="9581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Atlanta" panose="020B0502020202020204" pitchFamily="34" charset="0"/>
              </a:rPr>
              <a:t>Do I have lien or bond rights?</a:t>
            </a:r>
            <a:endParaRPr lang="en-US" sz="3200" dirty="0">
              <a:solidFill>
                <a:schemeClr val="bg2">
                  <a:lumMod val="90000"/>
                  <a:lumOff val="10000"/>
                </a:schemeClr>
              </a:solidFill>
              <a:effectLst/>
              <a:latin typeface="Atlanta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8" y="1341934"/>
            <a:ext cx="8099776" cy="41995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sz="1800" u="sng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Private Projects 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– </a:t>
            </a:r>
            <a:r>
              <a:rPr lang="en-US" sz="1800" b="1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Notice of Commencement 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will be recorded in official records and give YOU appropriate lien / bond information.  Look to see whether Notice of Commencement attaches payment bond.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sz="1800" u="sng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Public Projects (excluding FDOT projects) 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– Projects greater than $200k, GC required to furnish payment bond.  Will be recorded in official records.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r>
              <a:rPr lang="en-US" sz="1800" u="sng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(FDOT Projects- 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Projects greater than $250k, GC required to furnish payment bond.  May not be recorded, but GC should maintain it at office and shall provide upon request)</a:t>
            </a:r>
          </a:p>
          <a:p>
            <a:pPr>
              <a:lnSpc>
                <a:spcPct val="150000"/>
              </a:lnSpc>
              <a:buFont typeface="Wingdings" charset="2"/>
              <a:buChar char="v"/>
            </a:pPr>
            <a:endParaRPr lang="en-US" sz="1600" dirty="0">
              <a:solidFill>
                <a:schemeClr val="bg1"/>
              </a:solidFill>
              <a:effectLst/>
              <a:latin typeface="Atlanta" panose="020B0502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charset="2"/>
              <a:buChar char="v"/>
            </a:pPr>
            <a:endParaRPr lang="en-US" sz="1600" dirty="0">
              <a:solidFill>
                <a:schemeClr val="bg1"/>
              </a:solidFill>
              <a:effectLst/>
              <a:latin typeface="Atlanta" panose="020B0502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11007" y="1147532"/>
            <a:ext cx="6477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24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3510"/>
            <a:ext cx="7770813" cy="74506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Atlanta" panose="020B0502020202020204" pitchFamily="34" charset="0"/>
              </a:rPr>
              <a:t>1</a:t>
            </a:r>
            <a:r>
              <a:rPr lang="en-US" sz="2400" baseline="300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Atlanta" panose="020B0502020202020204" pitchFamily="34" charset="0"/>
              </a:rPr>
              <a:t>st</a:t>
            </a:r>
            <a:r>
              <a:rPr lang="en-US" sz="24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Atlanta" panose="020B0502020202020204" pitchFamily="34" charset="0"/>
              </a:rPr>
              <a:t> Step – Do I Need to Serve a Preliminary Notice</a:t>
            </a:r>
            <a:endParaRPr lang="en-US" sz="2400" dirty="0">
              <a:solidFill>
                <a:schemeClr val="bg2">
                  <a:lumMod val="90000"/>
                  <a:lumOff val="10000"/>
                </a:schemeClr>
              </a:solidFill>
              <a:effectLst/>
              <a:latin typeface="Atlanta" panose="020B0502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90029" y="911911"/>
            <a:ext cx="6477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869414"/>
              </p:ext>
            </p:extLst>
          </p:nvPr>
        </p:nvGraphicFramePr>
        <p:xfrm>
          <a:off x="541867" y="1038576"/>
          <a:ext cx="8116710" cy="41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612"/>
                <a:gridCol w="1902743"/>
                <a:gridCol w="2029177"/>
                <a:gridCol w="2029178"/>
              </a:tblGrid>
              <a:tr h="629873">
                <a:tc>
                  <a:txBody>
                    <a:bodyPr/>
                    <a:lstStyle/>
                    <a:p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LIEN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PRIVATE BOND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PUBLIC</a:t>
                      </a:r>
                      <a:r>
                        <a:rPr lang="en-US" sz="1600" b="1" baseline="0" dirty="0" smtClean="0">
                          <a:latin typeface="Atlanta" panose="020B0502020202020204" pitchFamily="34" charset="0"/>
                        </a:rPr>
                        <a:t> BOND (EXC. FDOT)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62987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Do</a:t>
                      </a:r>
                      <a:r>
                        <a:rPr lang="en-US" sz="1600" b="1" baseline="0" dirty="0" smtClean="0">
                          <a:latin typeface="Atlanta" panose="020B0502020202020204" pitchFamily="34" charset="0"/>
                        </a:rPr>
                        <a:t> I need to serve a preliminary notice?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If </a:t>
                      </a:r>
                      <a:r>
                        <a:rPr lang="en-US" sz="1600" b="0" u="none" dirty="0" smtClean="0">
                          <a:latin typeface="Atlanta" panose="020B0502020202020204" pitchFamily="34" charset="0"/>
                        </a:rPr>
                        <a:t>not</a:t>
                      </a:r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 in </a:t>
                      </a:r>
                      <a:r>
                        <a:rPr lang="en-US" sz="1600" b="0" dirty="0" err="1" smtClean="0">
                          <a:latin typeface="Atlanta" panose="020B0502020202020204" pitchFamily="34" charset="0"/>
                        </a:rPr>
                        <a:t>privity</a:t>
                      </a:r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 with owner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If not in </a:t>
                      </a:r>
                      <a:r>
                        <a:rPr lang="en-US" sz="1600" b="0" dirty="0" err="1" smtClean="0">
                          <a:latin typeface="Atlanta" panose="020B0502020202020204" pitchFamily="34" charset="0"/>
                        </a:rPr>
                        <a:t>privity</a:t>
                      </a:r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 with GC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smtClean="0">
                          <a:latin typeface="Atlanta" panose="020B0502020202020204" pitchFamily="34" charset="0"/>
                        </a:rPr>
                        <a:t>If not in </a:t>
                      </a:r>
                      <a:r>
                        <a:rPr lang="en-US" sz="1600" b="0" baseline="0" dirty="0" err="1" smtClean="0">
                          <a:latin typeface="Atlanta" panose="020B0502020202020204" pitchFamily="34" charset="0"/>
                        </a:rPr>
                        <a:t>privity</a:t>
                      </a:r>
                      <a:r>
                        <a:rPr lang="en-US" sz="1600" b="0" baseline="0" dirty="0" smtClean="0">
                          <a:latin typeface="Atlanta" panose="020B0502020202020204" pitchFamily="34" charset="0"/>
                        </a:rPr>
                        <a:t> with GC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62987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What type of preliminary</a:t>
                      </a:r>
                      <a:r>
                        <a:rPr lang="en-US" sz="1600" b="1" baseline="0" dirty="0" smtClean="0">
                          <a:latin typeface="Atlanta" panose="020B0502020202020204" pitchFamily="34" charset="0"/>
                        </a:rPr>
                        <a:t> notice?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*Notice to Owner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*Notice of Intent to Look to Bond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*Notice of Intent to Look to Bond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90295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Time</a:t>
                      </a:r>
                      <a:r>
                        <a:rPr lang="en-US" sz="1600" b="1" baseline="0" dirty="0" smtClean="0">
                          <a:latin typeface="Atlanta" panose="020B0502020202020204" pitchFamily="34" charset="0"/>
                        </a:rPr>
                        <a:t> frame to serve preliminary notice?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W/in 45 days of initial furnishing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W/in 45 days of initial furnishing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W/in </a:t>
                      </a:r>
                      <a:r>
                        <a:rPr lang="en-US" sz="1600" b="0" baseline="0" dirty="0" smtClean="0">
                          <a:latin typeface="Atlanta" panose="020B0502020202020204" pitchFamily="34" charset="0"/>
                        </a:rPr>
                        <a:t>45 days of initial furnishing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139722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Who should I serve preliminary</a:t>
                      </a:r>
                      <a:r>
                        <a:rPr lang="en-US" sz="1600" b="1" baseline="0" dirty="0" smtClean="0">
                          <a:latin typeface="Atlanta" panose="020B0502020202020204" pitchFamily="34" charset="0"/>
                        </a:rPr>
                        <a:t> notice on?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Owner,</a:t>
                      </a:r>
                      <a:r>
                        <a:rPr lang="en-US" sz="1600" b="0" baseline="0" dirty="0" smtClean="0">
                          <a:latin typeface="Atlanta" panose="020B0502020202020204" pitchFamily="34" charset="0"/>
                        </a:rPr>
                        <a:t> GC, persons identified in Notice of Commencement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GC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GC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7643" y="5396089"/>
            <a:ext cx="6195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tlanta" panose="020B0502020202020204" pitchFamily="34" charset="0"/>
              </a:rPr>
              <a:t>*= common to serve Notice to Owner /Notice to Contractor</a:t>
            </a:r>
            <a:endParaRPr lang="en-US" sz="1400" dirty="0">
              <a:solidFill>
                <a:schemeClr val="bg1"/>
              </a:solidFill>
              <a:latin typeface="Atlanta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27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3510"/>
            <a:ext cx="7770813" cy="53057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Atlanta" panose="020B0502020202020204" pitchFamily="34" charset="0"/>
              </a:rPr>
              <a:t>2</a:t>
            </a:r>
            <a:r>
              <a:rPr lang="en-US" sz="2400" baseline="300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Atlanta" panose="020B0502020202020204" pitchFamily="34" charset="0"/>
              </a:rPr>
              <a:t>nd</a:t>
            </a:r>
            <a:r>
              <a:rPr lang="en-US" sz="24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Atlanta" panose="020B0502020202020204" pitchFamily="34" charset="0"/>
              </a:rPr>
              <a:t> Step– How do I Enforce?</a:t>
            </a:r>
            <a:endParaRPr lang="en-US" sz="2400" dirty="0">
              <a:solidFill>
                <a:schemeClr val="bg2">
                  <a:lumMod val="90000"/>
                  <a:lumOff val="10000"/>
                </a:schemeClr>
              </a:solidFill>
              <a:effectLst/>
              <a:latin typeface="Atlanta" panose="020B0502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90029" y="832889"/>
            <a:ext cx="6477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322759"/>
              </p:ext>
            </p:extLst>
          </p:nvPr>
        </p:nvGraphicFramePr>
        <p:xfrm>
          <a:off x="541867" y="893742"/>
          <a:ext cx="8116710" cy="4504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612"/>
                <a:gridCol w="1885810"/>
                <a:gridCol w="2046110"/>
                <a:gridCol w="2029178"/>
              </a:tblGrid>
              <a:tr h="614901">
                <a:tc>
                  <a:txBody>
                    <a:bodyPr/>
                    <a:lstStyle/>
                    <a:p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LIEN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PRIVATE BOND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PUBLIC BOND (EXC. FDOT)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113271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How do</a:t>
                      </a:r>
                      <a:r>
                        <a:rPr lang="en-US" sz="1600" b="1" baseline="0" dirty="0" smtClean="0">
                          <a:latin typeface="Atlanta" panose="020B0502020202020204" pitchFamily="34" charset="0"/>
                        </a:rPr>
                        <a:t> I Enforce lien/ bond rights?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Record</a:t>
                      </a:r>
                      <a:r>
                        <a:rPr lang="en-US" sz="1600" b="0" baseline="0" dirty="0" smtClean="0">
                          <a:latin typeface="Atlanta" panose="020B0502020202020204" pitchFamily="34" charset="0"/>
                        </a:rPr>
                        <a:t> lien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Furnish notice of non-payment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smtClean="0">
                          <a:latin typeface="Atlanta" panose="020B0502020202020204" pitchFamily="34" charset="0"/>
                        </a:rPr>
                        <a:t>Furnish notice of non-payment if </a:t>
                      </a:r>
                      <a:r>
                        <a:rPr lang="en-US" sz="1600" b="0" u="sng" baseline="0" dirty="0" smtClean="0">
                          <a:latin typeface="Atlanta" panose="020B0502020202020204" pitchFamily="34" charset="0"/>
                        </a:rPr>
                        <a:t>NOT</a:t>
                      </a:r>
                      <a:r>
                        <a:rPr lang="en-US" sz="1600" b="0" baseline="0" dirty="0" smtClean="0">
                          <a:latin typeface="Atlanta" panose="020B0502020202020204" pitchFamily="34" charset="0"/>
                        </a:rPr>
                        <a:t> in </a:t>
                      </a:r>
                      <a:r>
                        <a:rPr lang="en-US" sz="1600" b="0" baseline="0" dirty="0" err="1" smtClean="0">
                          <a:latin typeface="Atlanta" panose="020B0502020202020204" pitchFamily="34" charset="0"/>
                        </a:rPr>
                        <a:t>privity</a:t>
                      </a:r>
                      <a:r>
                        <a:rPr lang="en-US" sz="1600" b="0" baseline="0" dirty="0" smtClean="0">
                          <a:latin typeface="Atlanta" panose="020B0502020202020204" pitchFamily="34" charset="0"/>
                        </a:rPr>
                        <a:t> with GC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113271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Time frame to record lien or serve notice of non-payment</a:t>
                      </a:r>
                      <a:r>
                        <a:rPr lang="en-US" sz="1600" b="1" baseline="0" dirty="0" smtClean="0">
                          <a:latin typeface="Atlanta" panose="020B0502020202020204" pitchFamily="34" charset="0"/>
                        </a:rPr>
                        <a:t>?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W/in 90 days of *final furnishing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W/in 90 days of *final furnishing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W/in 90 days of *final furnishing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87380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Who do I serve lien  or notice of non-payment on?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Owner</a:t>
                      </a:r>
                      <a:r>
                        <a:rPr lang="en-US" sz="1600" b="0" baseline="0" dirty="0" smtClean="0">
                          <a:latin typeface="Atlanta" panose="020B0502020202020204" pitchFamily="34" charset="0"/>
                        </a:rPr>
                        <a:t> (w/in 15 days from lien recording)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GC</a:t>
                      </a:r>
                      <a:r>
                        <a:rPr lang="en-US" sz="1600" b="0" baseline="0" dirty="0" smtClean="0">
                          <a:latin typeface="Atlanta" panose="020B0502020202020204" pitchFamily="34" charset="0"/>
                        </a:rPr>
                        <a:t> and surety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GC and surety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750703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tlanta" panose="020B0502020202020204" pitchFamily="34" charset="0"/>
                        </a:rPr>
                        <a:t>Time</a:t>
                      </a:r>
                      <a:r>
                        <a:rPr lang="en-US" sz="1600" b="1" baseline="0" dirty="0" smtClean="0">
                          <a:latin typeface="Atlanta" panose="020B0502020202020204" pitchFamily="34" charset="0"/>
                        </a:rPr>
                        <a:t> frame to sue?</a:t>
                      </a:r>
                      <a:endParaRPr lang="en-US" sz="1600" b="1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W/in 1 </a:t>
                      </a:r>
                      <a:r>
                        <a:rPr lang="en-US" sz="1600" b="0" dirty="0" err="1" smtClean="0">
                          <a:latin typeface="Atlanta" panose="020B0502020202020204" pitchFamily="34" charset="0"/>
                        </a:rPr>
                        <a:t>yr</a:t>
                      </a:r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 from lien recording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W/in 1 </a:t>
                      </a:r>
                      <a:r>
                        <a:rPr lang="en-US" sz="1600" b="0" dirty="0" err="1" smtClean="0">
                          <a:latin typeface="Atlanta" panose="020B0502020202020204" pitchFamily="34" charset="0"/>
                        </a:rPr>
                        <a:t>yr</a:t>
                      </a:r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 from *final furnishing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W/in 1 </a:t>
                      </a:r>
                      <a:r>
                        <a:rPr lang="en-US" sz="1600" b="0" dirty="0" err="1" smtClean="0">
                          <a:latin typeface="Atlanta" panose="020B0502020202020204" pitchFamily="34" charset="0"/>
                        </a:rPr>
                        <a:t>yr</a:t>
                      </a:r>
                      <a:r>
                        <a:rPr lang="en-US" sz="1600" b="0" dirty="0" smtClean="0">
                          <a:latin typeface="Atlanta" panose="020B0502020202020204" pitchFamily="34" charset="0"/>
                        </a:rPr>
                        <a:t> from *final furnishing</a:t>
                      </a:r>
                      <a:endParaRPr lang="en-US" sz="1600" b="0" dirty="0">
                        <a:latin typeface="Atlanta" panose="020B0502020202020204" pitchFamily="34" charset="0"/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8933" y="5407378"/>
            <a:ext cx="46397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*= exclusive of </a:t>
            </a:r>
            <a:r>
              <a:rPr lang="en-US" sz="1400" dirty="0" err="1" smtClean="0">
                <a:solidFill>
                  <a:schemeClr val="bg1"/>
                </a:solidFill>
              </a:rPr>
              <a:t>punchlist</a:t>
            </a:r>
            <a:r>
              <a:rPr lang="en-US" sz="1400" dirty="0" smtClean="0">
                <a:solidFill>
                  <a:schemeClr val="bg1"/>
                </a:solidFill>
              </a:rPr>
              <a:t> or warranty work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983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1556"/>
            <a:ext cx="7770813" cy="56444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Atlanta" panose="020B0502020202020204" pitchFamily="34" charset="0"/>
              </a:rPr>
              <a:t>What other tidbits are there to maximize payment?</a:t>
            </a:r>
            <a:endParaRPr lang="en-US" sz="3200" dirty="0">
              <a:solidFill>
                <a:schemeClr val="bg2">
                  <a:lumMod val="90000"/>
                  <a:lumOff val="10000"/>
                </a:schemeClr>
              </a:solidFill>
              <a:effectLst/>
              <a:latin typeface="Atlanta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8" y="1399822"/>
            <a:ext cx="7863946" cy="41416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buFont typeface="Wingdings" charset="2"/>
              <a:buChar char="v"/>
            </a:pPr>
            <a:r>
              <a:rPr lang="en-US" sz="7200" dirty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Spend the time to ensure your contractual scope of work clarifies your intended scope of work for the contract sum</a:t>
            </a:r>
          </a:p>
          <a:p>
            <a:pPr>
              <a:lnSpc>
                <a:spcPct val="170000"/>
              </a:lnSpc>
              <a:buFont typeface="Wingdings" charset="2"/>
              <a:buChar char="v"/>
            </a:pPr>
            <a:r>
              <a:rPr lang="en-US" sz="7200" dirty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When receiving progress payments / final payments, do NOT release lien or bond rights or amounts that are in dispute (e.g., change order work, delays, acceleration, inefficiency, etc.)</a:t>
            </a:r>
          </a:p>
          <a:p>
            <a:pPr>
              <a:lnSpc>
                <a:spcPct val="170000"/>
              </a:lnSpc>
              <a:buFont typeface="Wingdings" charset="2"/>
              <a:buChar char="v"/>
            </a:pPr>
            <a:r>
              <a:rPr lang="en-US" sz="7200" dirty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Learn the notice provisions for change order requests and claims so these rights are properly preserved during construction</a:t>
            </a:r>
          </a:p>
          <a:p>
            <a:pPr>
              <a:buFont typeface="Wingdings" charset="2"/>
              <a:buChar char="v"/>
            </a:pPr>
            <a:endParaRPr lang="en-US" sz="1600" dirty="0" smtClean="0">
              <a:solidFill>
                <a:schemeClr val="bg1"/>
              </a:solidFill>
              <a:effectLst/>
              <a:latin typeface="Atlanta" panose="020B0502020202020204" pitchFamily="34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v"/>
            </a:pPr>
            <a:endParaRPr lang="en-US" sz="1600" dirty="0" smtClean="0">
              <a:solidFill>
                <a:schemeClr val="bg1"/>
              </a:solidFill>
              <a:effectLst/>
              <a:latin typeface="Atlanta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	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20696" y="1239287"/>
            <a:ext cx="6477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958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1556"/>
            <a:ext cx="7770813" cy="564444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bg2">
                    <a:lumMod val="90000"/>
                    <a:lumOff val="10000"/>
                  </a:schemeClr>
                </a:solidFill>
                <a:effectLst/>
                <a:latin typeface="Atlanta" panose="020B0502020202020204" pitchFamily="34" charset="0"/>
              </a:rPr>
              <a:t>What other tidbits are there to maximize payment?</a:t>
            </a:r>
            <a:endParaRPr lang="en-US" sz="3200" dirty="0">
              <a:solidFill>
                <a:schemeClr val="bg2">
                  <a:lumMod val="90000"/>
                  <a:lumOff val="10000"/>
                </a:schemeClr>
              </a:solidFill>
              <a:effectLst/>
              <a:latin typeface="Atlanta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8" y="1399822"/>
            <a:ext cx="7863946" cy="41416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1800" dirty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Send a letter of your intent to pursue lien / bond rights if remain unpaid depending on circumstances (consider having counsel sending this type of demand letter)</a:t>
            </a:r>
          </a:p>
          <a:p>
            <a:pPr>
              <a:buFont typeface="Wingdings" charset="2"/>
              <a:buChar char="v"/>
            </a:pPr>
            <a:r>
              <a:rPr lang="en-US" sz="1800" dirty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Don’t withhold warranties or refuse to perform </a:t>
            </a:r>
            <a:r>
              <a:rPr lang="en-US" sz="1800" dirty="0" err="1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punchlist</a:t>
            </a:r>
            <a:r>
              <a:rPr lang="en-US" sz="1800" dirty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 work as it could legitimize the withholding of payment</a:t>
            </a:r>
          </a:p>
          <a:p>
            <a:pPr>
              <a:buFont typeface="Wingdings" charset="2"/>
              <a:buChar char="v"/>
            </a:pPr>
            <a:r>
              <a:rPr lang="en-US" sz="1800" dirty="0">
                <a:solidFill>
                  <a:schemeClr val="bg1"/>
                </a:solidFill>
                <a:effectLst/>
                <a:latin typeface="Atlanta" panose="020B0502020202020204" pitchFamily="34" charset="0"/>
                <a:cs typeface="Arial" panose="020B0604020202020204" pitchFamily="34" charset="0"/>
              </a:rPr>
              <a:t>Don’t automatically be opposed to joint checks – getting suppliers and sub-subs paid will get them off your back.  BUT, DON’T enter into a joint check agreement with the GC without seeking advice from counsel to ensure you are not releasing or giving up any rights by executing the agreement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20696" y="1239287"/>
            <a:ext cx="6477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405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311007" y="2064600"/>
            <a:ext cx="647791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3910" y="3933022"/>
            <a:ext cx="3111750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2400" dirty="0">
                <a:solidFill>
                  <a:schemeClr val="bg1"/>
                </a:solidFill>
                <a:latin typeface="Atlanta" panose="020B0502020202020204" pitchFamily="34" charset="0"/>
              </a:rPr>
              <a:t>(855) 558-0870</a:t>
            </a:r>
          </a:p>
          <a:p>
            <a:pPr algn="ctr">
              <a:lnSpc>
                <a:spcPct val="25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tlanta" panose="020B0502020202020204" pitchFamily="34" charset="0"/>
                <a:hlinkClick r:id="rId4"/>
              </a:rPr>
              <a:t>www.FileMyPrelim.com</a:t>
            </a:r>
            <a:endParaRPr lang="en-US" sz="1600" dirty="0" smtClean="0">
              <a:solidFill>
                <a:schemeClr val="bg1"/>
              </a:solidFill>
              <a:latin typeface="Atlanta" panose="020B0502020202020204" pitchFamily="34" charset="0"/>
            </a:endParaRPr>
          </a:p>
          <a:p>
            <a:pPr algn="ctr">
              <a:lnSpc>
                <a:spcPct val="25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tlanta" panose="020B0502020202020204" pitchFamily="34" charset="0"/>
              </a:rPr>
              <a:t>learnmore@FileMyPrelim.com</a:t>
            </a:r>
          </a:p>
          <a:p>
            <a:pPr algn="ctr">
              <a:lnSpc>
                <a:spcPct val="250000"/>
              </a:lnSpc>
            </a:pPr>
            <a:endParaRPr lang="en-US" sz="2000" dirty="0">
              <a:solidFill>
                <a:schemeClr val="bg1"/>
              </a:solidFill>
              <a:latin typeface="Atlanta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9897" y="3933022"/>
            <a:ext cx="463300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tlanta" panose="020B0502020202020204" pitchFamily="34" charset="0"/>
              </a:rPr>
              <a:t>(954) 759-0026</a:t>
            </a:r>
          </a:p>
          <a:p>
            <a:pPr algn="ctr">
              <a:lnSpc>
                <a:spcPct val="25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tlanta" panose="020B0502020202020204" pitchFamily="34" charset="0"/>
                <a:hlinkClick r:id="rId5"/>
              </a:rPr>
              <a:t>www.FloridaLegalConstructionUpdates.com</a:t>
            </a:r>
            <a:r>
              <a:rPr lang="en-US" sz="1600" dirty="0" smtClean="0">
                <a:solidFill>
                  <a:schemeClr val="bg1"/>
                </a:solidFill>
                <a:latin typeface="Atlanta" panose="020B0502020202020204" pitchFamily="34" charset="0"/>
              </a:rPr>
              <a:t> </a:t>
            </a:r>
          </a:p>
          <a:p>
            <a:pPr algn="ctr">
              <a:lnSpc>
                <a:spcPct val="250000"/>
              </a:lnSpc>
            </a:pPr>
            <a:r>
              <a:rPr lang="en-US" sz="1600" dirty="0" smtClean="0">
                <a:solidFill>
                  <a:schemeClr val="bg1"/>
                </a:solidFill>
                <a:latin typeface="Atlanta" panose="020B0502020202020204" pitchFamily="34" charset="0"/>
              </a:rPr>
              <a:t>dma@kirwinnorris.com</a:t>
            </a:r>
          </a:p>
        </p:txBody>
      </p:sp>
    </p:spTree>
    <p:extLst>
      <p:ext uri="{BB962C8B-B14F-4D97-AF65-F5344CB8AC3E}">
        <p14:creationId xmlns:p14="http://schemas.microsoft.com/office/powerpoint/2010/main" val="3580768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ppt/theme/themeOverride2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ppt/theme/themeOverride3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ppt/theme/themeOverride4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ppt/theme/themeOverride5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ppt/theme/themeOverride6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664</Words>
  <Application>Microsoft Macintosh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Story</vt:lpstr>
      <vt:lpstr>It Starts with Being Proactive Regarding Lien/Bond Rights</vt:lpstr>
      <vt:lpstr>Do I have lien or bond rights?</vt:lpstr>
      <vt:lpstr>1st Step – Do I Need to Serve a Preliminary Notice</vt:lpstr>
      <vt:lpstr>2nd Step– How do I Enforce?</vt:lpstr>
      <vt:lpstr>What other tidbits are there to maximize payment?</vt:lpstr>
      <vt:lpstr>What other tidbits are there to maximize payment?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PROACTIVE POLICIES IN REGARD TO YOUR LIEN RIGHTS</dc:title>
  <dc:creator>david adelstein</dc:creator>
  <cp:lastModifiedBy>David Adelstein</cp:lastModifiedBy>
  <cp:revision>54</cp:revision>
  <dcterms:created xsi:type="dcterms:W3CDTF">2014-06-25T09:19:22Z</dcterms:created>
  <dcterms:modified xsi:type="dcterms:W3CDTF">2016-06-20T22:57:27Z</dcterms:modified>
</cp:coreProperties>
</file>