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5" r:id="rId7"/>
    <p:sldId id="260" r:id="rId8"/>
    <p:sldId id="264" r:id="rId9"/>
    <p:sldId id="267" r:id="rId10"/>
    <p:sldId id="262" r:id="rId11"/>
    <p:sldId id="289" r:id="rId12"/>
    <p:sldId id="263" r:id="rId13"/>
    <p:sldId id="268" r:id="rId14"/>
    <p:sldId id="269" r:id="rId15"/>
    <p:sldId id="286" r:id="rId16"/>
    <p:sldId id="271" r:id="rId17"/>
    <p:sldId id="272" r:id="rId18"/>
    <p:sldId id="288" r:id="rId19"/>
    <p:sldId id="281" r:id="rId20"/>
    <p:sldId id="292" r:id="rId21"/>
    <p:sldId id="282" r:id="rId22"/>
    <p:sldId id="290" r:id="rId23"/>
    <p:sldId id="287" r:id="rId24"/>
    <p:sldId id="270" r:id="rId25"/>
    <p:sldId id="296" r:id="rId26"/>
    <p:sldId id="293" r:id="rId27"/>
    <p:sldId id="273" r:id="rId28"/>
    <p:sldId id="274" r:id="rId29"/>
    <p:sldId id="294" r:id="rId30"/>
    <p:sldId id="27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4D0E21-87F4-104A-8C83-69F47562EFED}" type="doc">
      <dgm:prSet loTypeId="urn:microsoft.com/office/officeart/2005/8/layout/hierarchy1" loCatId="" qsTypeId="urn:microsoft.com/office/officeart/2005/8/quickstyle/simple4" qsCatId="simple" csTypeId="urn:microsoft.com/office/officeart/2005/8/colors/accent1_3" csCatId="accent1" phldr="1"/>
      <dgm:spPr/>
      <dgm:t>
        <a:bodyPr/>
        <a:lstStyle/>
        <a:p>
          <a:endParaRPr lang="en-US"/>
        </a:p>
      </dgm:t>
    </dgm:pt>
    <dgm:pt modelId="{BADA75A4-FCE7-3E43-9E89-0653974BA570}">
      <dgm:prSet phldrT="[Text]"/>
      <dgm:spPr/>
      <dgm:t>
        <a:bodyPr/>
        <a:lstStyle/>
        <a:p>
          <a:r>
            <a:rPr lang="en-US" b="1" dirty="0" smtClean="0"/>
            <a:t>General (Prime) Contractor</a:t>
          </a:r>
          <a:endParaRPr lang="en-US" b="1" dirty="0"/>
        </a:p>
      </dgm:t>
    </dgm:pt>
    <dgm:pt modelId="{8AD2E632-B6C9-0345-9775-2A7D4CDEC006}" type="parTrans" cxnId="{48D20757-7961-FC4E-8F0C-FBB6328C2573}">
      <dgm:prSet/>
      <dgm:spPr/>
      <dgm:t>
        <a:bodyPr/>
        <a:lstStyle/>
        <a:p>
          <a:endParaRPr lang="en-US"/>
        </a:p>
      </dgm:t>
    </dgm:pt>
    <dgm:pt modelId="{8044F40F-093D-CA43-A92F-D16CFF08CE9F}" type="sibTrans" cxnId="{48D20757-7961-FC4E-8F0C-FBB6328C2573}">
      <dgm:prSet/>
      <dgm:spPr/>
      <dgm:t>
        <a:bodyPr/>
        <a:lstStyle/>
        <a:p>
          <a:endParaRPr lang="en-US"/>
        </a:p>
      </dgm:t>
    </dgm:pt>
    <dgm:pt modelId="{9425BAC2-DF82-6A43-84FF-8DA5F20CB68F}">
      <dgm:prSet phldrT="[Text]"/>
      <dgm:spPr/>
      <dgm:t>
        <a:bodyPr/>
        <a:lstStyle/>
        <a:p>
          <a:r>
            <a:rPr lang="en-US" b="1" dirty="0" smtClean="0"/>
            <a:t>Supplier</a:t>
          </a:r>
          <a:r>
            <a:rPr lang="en-US" dirty="0" smtClean="0"/>
            <a:t>	</a:t>
          </a:r>
          <a:endParaRPr lang="en-US" dirty="0"/>
        </a:p>
      </dgm:t>
    </dgm:pt>
    <dgm:pt modelId="{1A72ED86-6496-7342-9A85-D94BE183BC2A}" type="parTrans" cxnId="{A8D28885-36BB-0A47-BEE0-8C6F8BC7902C}">
      <dgm:prSet/>
      <dgm:spPr/>
      <dgm:t>
        <a:bodyPr/>
        <a:lstStyle/>
        <a:p>
          <a:endParaRPr lang="en-US"/>
        </a:p>
      </dgm:t>
    </dgm:pt>
    <dgm:pt modelId="{AA55BE33-6108-2244-90CD-02423A9ED5C3}" type="sibTrans" cxnId="{A8D28885-36BB-0A47-BEE0-8C6F8BC7902C}">
      <dgm:prSet/>
      <dgm:spPr/>
      <dgm:t>
        <a:bodyPr/>
        <a:lstStyle/>
        <a:p>
          <a:endParaRPr lang="en-US"/>
        </a:p>
      </dgm:t>
    </dgm:pt>
    <dgm:pt modelId="{441002EC-3671-F04B-AC01-17764CC32BD1}">
      <dgm:prSet phldrT="[Text]"/>
      <dgm:spPr/>
      <dgm:t>
        <a:bodyPr/>
        <a:lstStyle/>
        <a:p>
          <a:r>
            <a:rPr lang="en-US" b="1" dirty="0" smtClean="0"/>
            <a:t>Sub-subcontractor</a:t>
          </a:r>
          <a:r>
            <a:rPr lang="en-US" dirty="0" smtClean="0"/>
            <a:t>		</a:t>
          </a:r>
          <a:endParaRPr lang="en-US" dirty="0"/>
        </a:p>
      </dgm:t>
    </dgm:pt>
    <dgm:pt modelId="{147B9B25-EF66-4041-9D6D-20083FF28AB8}" type="parTrans" cxnId="{F8545A2B-9821-654F-9797-13B8376C5F41}">
      <dgm:prSet/>
      <dgm:spPr/>
      <dgm:t>
        <a:bodyPr/>
        <a:lstStyle/>
        <a:p>
          <a:endParaRPr lang="en-US"/>
        </a:p>
      </dgm:t>
    </dgm:pt>
    <dgm:pt modelId="{76F97600-DB11-2841-A698-05462E941F36}" type="sibTrans" cxnId="{F8545A2B-9821-654F-9797-13B8376C5F41}">
      <dgm:prSet/>
      <dgm:spPr/>
      <dgm:t>
        <a:bodyPr/>
        <a:lstStyle/>
        <a:p>
          <a:endParaRPr lang="en-US"/>
        </a:p>
      </dgm:t>
    </dgm:pt>
    <dgm:pt modelId="{D7DEE1D8-54ED-D44B-9E1D-C782E6534B5F}">
      <dgm:prSet phldrT="[Text]"/>
      <dgm:spPr/>
      <dgm:t>
        <a:bodyPr/>
        <a:lstStyle/>
        <a:p>
          <a:r>
            <a:rPr lang="en-US" b="1" dirty="0" smtClean="0"/>
            <a:t>Supplier</a:t>
          </a:r>
          <a:endParaRPr lang="en-US" b="1" dirty="0"/>
        </a:p>
      </dgm:t>
    </dgm:pt>
    <dgm:pt modelId="{AAC44124-099E-1240-B964-86E874A1CC72}" type="parTrans" cxnId="{360EBFCE-5EFC-6A4F-ACF4-4942ED3836BC}">
      <dgm:prSet/>
      <dgm:spPr/>
      <dgm:t>
        <a:bodyPr/>
        <a:lstStyle/>
        <a:p>
          <a:endParaRPr lang="en-US"/>
        </a:p>
      </dgm:t>
    </dgm:pt>
    <dgm:pt modelId="{96C07A8C-019C-654C-9A83-F03F613AF50E}" type="sibTrans" cxnId="{360EBFCE-5EFC-6A4F-ACF4-4942ED3836BC}">
      <dgm:prSet/>
      <dgm:spPr/>
      <dgm:t>
        <a:bodyPr/>
        <a:lstStyle/>
        <a:p>
          <a:endParaRPr lang="en-US"/>
        </a:p>
      </dgm:t>
    </dgm:pt>
    <dgm:pt modelId="{29D958D7-475A-1C46-A877-379435033E9D}">
      <dgm:prSet phldrT="[Text]"/>
      <dgm:spPr/>
      <dgm:t>
        <a:bodyPr/>
        <a:lstStyle/>
        <a:p>
          <a:r>
            <a:rPr lang="en-US" b="1" dirty="0" smtClean="0"/>
            <a:t>Subcontractor</a:t>
          </a:r>
          <a:endParaRPr lang="en-US" b="1" dirty="0"/>
        </a:p>
      </dgm:t>
    </dgm:pt>
    <dgm:pt modelId="{C4E8AEF6-8AEE-2842-97F9-0E9960A89B3B}" type="parTrans" cxnId="{EB7D6DD6-8F00-F946-B4EB-4B49EC512B13}">
      <dgm:prSet/>
      <dgm:spPr/>
      <dgm:t>
        <a:bodyPr/>
        <a:lstStyle/>
        <a:p>
          <a:endParaRPr lang="en-US"/>
        </a:p>
      </dgm:t>
    </dgm:pt>
    <dgm:pt modelId="{D1F51449-EB74-3849-B52C-65DE51BB2067}" type="sibTrans" cxnId="{EB7D6DD6-8F00-F946-B4EB-4B49EC512B13}">
      <dgm:prSet/>
      <dgm:spPr/>
      <dgm:t>
        <a:bodyPr/>
        <a:lstStyle/>
        <a:p>
          <a:endParaRPr lang="en-US"/>
        </a:p>
      </dgm:t>
    </dgm:pt>
    <dgm:pt modelId="{E0D6EF12-A5A4-2642-9025-B31197BAED43}" type="pres">
      <dgm:prSet presAssocID="{EF4D0E21-87F4-104A-8C83-69F47562EFED}" presName="hierChild1" presStyleCnt="0">
        <dgm:presLayoutVars>
          <dgm:chPref val="1"/>
          <dgm:dir/>
          <dgm:animOne val="branch"/>
          <dgm:animLvl val="lvl"/>
          <dgm:resizeHandles/>
        </dgm:presLayoutVars>
      </dgm:prSet>
      <dgm:spPr/>
      <dgm:t>
        <a:bodyPr/>
        <a:lstStyle/>
        <a:p>
          <a:endParaRPr lang="en-US"/>
        </a:p>
      </dgm:t>
    </dgm:pt>
    <dgm:pt modelId="{57593633-31B0-A043-9B6F-E5B62BED56BC}" type="pres">
      <dgm:prSet presAssocID="{BADA75A4-FCE7-3E43-9E89-0653974BA570}" presName="hierRoot1" presStyleCnt="0"/>
      <dgm:spPr/>
    </dgm:pt>
    <dgm:pt modelId="{7E10099E-E57F-D64D-861E-EC17607CF5BA}" type="pres">
      <dgm:prSet presAssocID="{BADA75A4-FCE7-3E43-9E89-0653974BA570}" presName="composite" presStyleCnt="0"/>
      <dgm:spPr/>
    </dgm:pt>
    <dgm:pt modelId="{9F9F1482-2C8F-C941-BE68-3A96E932BE06}" type="pres">
      <dgm:prSet presAssocID="{BADA75A4-FCE7-3E43-9E89-0653974BA570}" presName="background" presStyleLbl="node0" presStyleIdx="0" presStyleCnt="1"/>
      <dgm:spPr/>
    </dgm:pt>
    <dgm:pt modelId="{929A9FB7-AB43-9147-AB11-F3D84E19F1BA}" type="pres">
      <dgm:prSet presAssocID="{BADA75A4-FCE7-3E43-9E89-0653974BA570}" presName="text" presStyleLbl="fgAcc0" presStyleIdx="0" presStyleCnt="1">
        <dgm:presLayoutVars>
          <dgm:chPref val="3"/>
        </dgm:presLayoutVars>
      </dgm:prSet>
      <dgm:spPr/>
      <dgm:t>
        <a:bodyPr/>
        <a:lstStyle/>
        <a:p>
          <a:endParaRPr lang="en-US"/>
        </a:p>
      </dgm:t>
    </dgm:pt>
    <dgm:pt modelId="{BBF4DD2B-9A15-6047-8D0B-B3D3E44DE576}" type="pres">
      <dgm:prSet presAssocID="{BADA75A4-FCE7-3E43-9E89-0653974BA570}" presName="hierChild2" presStyleCnt="0"/>
      <dgm:spPr/>
    </dgm:pt>
    <dgm:pt modelId="{33D6366F-60ED-EF4E-A9ED-8537E9934835}" type="pres">
      <dgm:prSet presAssocID="{1A72ED86-6496-7342-9A85-D94BE183BC2A}" presName="Name10" presStyleLbl="parChTrans1D2" presStyleIdx="0" presStyleCnt="2"/>
      <dgm:spPr/>
      <dgm:t>
        <a:bodyPr/>
        <a:lstStyle/>
        <a:p>
          <a:endParaRPr lang="en-US"/>
        </a:p>
      </dgm:t>
    </dgm:pt>
    <dgm:pt modelId="{485CFC65-A2AC-5B42-BBB2-773F871EFB75}" type="pres">
      <dgm:prSet presAssocID="{9425BAC2-DF82-6A43-84FF-8DA5F20CB68F}" presName="hierRoot2" presStyleCnt="0"/>
      <dgm:spPr/>
    </dgm:pt>
    <dgm:pt modelId="{84FD55FE-A2C4-6044-8C1C-D3AFF27E5672}" type="pres">
      <dgm:prSet presAssocID="{9425BAC2-DF82-6A43-84FF-8DA5F20CB68F}" presName="composite2" presStyleCnt="0"/>
      <dgm:spPr/>
    </dgm:pt>
    <dgm:pt modelId="{A8D66378-9B50-A94D-B455-840AFF493D29}" type="pres">
      <dgm:prSet presAssocID="{9425BAC2-DF82-6A43-84FF-8DA5F20CB68F}" presName="background2" presStyleLbl="node2" presStyleIdx="0" presStyleCnt="2"/>
      <dgm:spPr/>
    </dgm:pt>
    <dgm:pt modelId="{A17E4C37-1674-5142-9A9E-67E50CCB5FF4}" type="pres">
      <dgm:prSet presAssocID="{9425BAC2-DF82-6A43-84FF-8DA5F20CB68F}" presName="text2" presStyleLbl="fgAcc2" presStyleIdx="0" presStyleCnt="2">
        <dgm:presLayoutVars>
          <dgm:chPref val="3"/>
        </dgm:presLayoutVars>
      </dgm:prSet>
      <dgm:spPr/>
      <dgm:t>
        <a:bodyPr/>
        <a:lstStyle/>
        <a:p>
          <a:endParaRPr lang="en-US"/>
        </a:p>
      </dgm:t>
    </dgm:pt>
    <dgm:pt modelId="{B2E1DED4-A2C9-D841-AB25-1AA3D6AED9C5}" type="pres">
      <dgm:prSet presAssocID="{9425BAC2-DF82-6A43-84FF-8DA5F20CB68F}" presName="hierChild3" presStyleCnt="0"/>
      <dgm:spPr/>
    </dgm:pt>
    <dgm:pt modelId="{C650D8DD-D637-6440-8FD7-443059793AAA}" type="pres">
      <dgm:prSet presAssocID="{C4E8AEF6-8AEE-2842-97F9-0E9960A89B3B}" presName="Name10" presStyleLbl="parChTrans1D2" presStyleIdx="1" presStyleCnt="2"/>
      <dgm:spPr/>
      <dgm:t>
        <a:bodyPr/>
        <a:lstStyle/>
        <a:p>
          <a:endParaRPr lang="en-US"/>
        </a:p>
      </dgm:t>
    </dgm:pt>
    <dgm:pt modelId="{15B394F9-9820-9948-B333-1C1925193E81}" type="pres">
      <dgm:prSet presAssocID="{29D958D7-475A-1C46-A877-379435033E9D}" presName="hierRoot2" presStyleCnt="0"/>
      <dgm:spPr/>
    </dgm:pt>
    <dgm:pt modelId="{EFB4DFE6-38B8-D74F-9F42-2285DE5A2E2E}" type="pres">
      <dgm:prSet presAssocID="{29D958D7-475A-1C46-A877-379435033E9D}" presName="composite2" presStyleCnt="0"/>
      <dgm:spPr/>
    </dgm:pt>
    <dgm:pt modelId="{E825587D-6CC5-C848-BB9E-924FF4889878}" type="pres">
      <dgm:prSet presAssocID="{29D958D7-475A-1C46-A877-379435033E9D}" presName="background2" presStyleLbl="node2" presStyleIdx="1" presStyleCnt="2"/>
      <dgm:spPr/>
    </dgm:pt>
    <dgm:pt modelId="{0B44A908-A5B9-9C4A-AD57-74729C748B63}" type="pres">
      <dgm:prSet presAssocID="{29D958D7-475A-1C46-A877-379435033E9D}" presName="text2" presStyleLbl="fgAcc2" presStyleIdx="1" presStyleCnt="2">
        <dgm:presLayoutVars>
          <dgm:chPref val="3"/>
        </dgm:presLayoutVars>
      </dgm:prSet>
      <dgm:spPr/>
      <dgm:t>
        <a:bodyPr/>
        <a:lstStyle/>
        <a:p>
          <a:endParaRPr lang="en-US"/>
        </a:p>
      </dgm:t>
    </dgm:pt>
    <dgm:pt modelId="{E0665310-622D-FB45-8270-E198511CF38E}" type="pres">
      <dgm:prSet presAssocID="{29D958D7-475A-1C46-A877-379435033E9D}" presName="hierChild3" presStyleCnt="0"/>
      <dgm:spPr/>
    </dgm:pt>
    <dgm:pt modelId="{AAB03922-2A3A-C445-BA65-599C186ACF27}" type="pres">
      <dgm:prSet presAssocID="{147B9B25-EF66-4041-9D6D-20083FF28AB8}" presName="Name17" presStyleLbl="parChTrans1D3" presStyleIdx="0" presStyleCnt="2"/>
      <dgm:spPr/>
      <dgm:t>
        <a:bodyPr/>
        <a:lstStyle/>
        <a:p>
          <a:endParaRPr lang="en-US"/>
        </a:p>
      </dgm:t>
    </dgm:pt>
    <dgm:pt modelId="{105D877D-59FB-A24D-A589-17FD324145D1}" type="pres">
      <dgm:prSet presAssocID="{441002EC-3671-F04B-AC01-17764CC32BD1}" presName="hierRoot3" presStyleCnt="0"/>
      <dgm:spPr/>
    </dgm:pt>
    <dgm:pt modelId="{D8E4FDC0-CABF-D54F-9822-5EAEB7A34645}" type="pres">
      <dgm:prSet presAssocID="{441002EC-3671-F04B-AC01-17764CC32BD1}" presName="composite3" presStyleCnt="0"/>
      <dgm:spPr/>
    </dgm:pt>
    <dgm:pt modelId="{4C697A54-D72E-A64D-B642-A43426DFB412}" type="pres">
      <dgm:prSet presAssocID="{441002EC-3671-F04B-AC01-17764CC32BD1}" presName="background3" presStyleLbl="node3" presStyleIdx="0" presStyleCnt="2"/>
      <dgm:spPr/>
    </dgm:pt>
    <dgm:pt modelId="{C3E10508-F93A-F441-9B3A-8FFA7B86D3B0}" type="pres">
      <dgm:prSet presAssocID="{441002EC-3671-F04B-AC01-17764CC32BD1}" presName="text3" presStyleLbl="fgAcc3" presStyleIdx="0" presStyleCnt="2">
        <dgm:presLayoutVars>
          <dgm:chPref val="3"/>
        </dgm:presLayoutVars>
      </dgm:prSet>
      <dgm:spPr/>
      <dgm:t>
        <a:bodyPr/>
        <a:lstStyle/>
        <a:p>
          <a:endParaRPr lang="en-US"/>
        </a:p>
      </dgm:t>
    </dgm:pt>
    <dgm:pt modelId="{6BF59972-128B-8840-94B9-D529B52EB7DF}" type="pres">
      <dgm:prSet presAssocID="{441002EC-3671-F04B-AC01-17764CC32BD1}" presName="hierChild4" presStyleCnt="0"/>
      <dgm:spPr/>
    </dgm:pt>
    <dgm:pt modelId="{D8CABF7E-5523-BE42-8830-A93243674210}" type="pres">
      <dgm:prSet presAssocID="{AAC44124-099E-1240-B964-86E874A1CC72}" presName="Name17" presStyleLbl="parChTrans1D3" presStyleIdx="1" presStyleCnt="2"/>
      <dgm:spPr/>
      <dgm:t>
        <a:bodyPr/>
        <a:lstStyle/>
        <a:p>
          <a:endParaRPr lang="en-US"/>
        </a:p>
      </dgm:t>
    </dgm:pt>
    <dgm:pt modelId="{98DF3718-9E28-C440-8A7D-59E083C24B46}" type="pres">
      <dgm:prSet presAssocID="{D7DEE1D8-54ED-D44B-9E1D-C782E6534B5F}" presName="hierRoot3" presStyleCnt="0"/>
      <dgm:spPr/>
    </dgm:pt>
    <dgm:pt modelId="{EDAF1008-1B6B-764F-9657-74806E50E666}" type="pres">
      <dgm:prSet presAssocID="{D7DEE1D8-54ED-D44B-9E1D-C782E6534B5F}" presName="composite3" presStyleCnt="0"/>
      <dgm:spPr/>
    </dgm:pt>
    <dgm:pt modelId="{21079B37-9087-EE4F-87FE-E1AB032BD30D}" type="pres">
      <dgm:prSet presAssocID="{D7DEE1D8-54ED-D44B-9E1D-C782E6534B5F}" presName="background3" presStyleLbl="node3" presStyleIdx="1" presStyleCnt="2"/>
      <dgm:spPr/>
    </dgm:pt>
    <dgm:pt modelId="{E9F6423E-4764-664C-8FCB-D261213F5579}" type="pres">
      <dgm:prSet presAssocID="{D7DEE1D8-54ED-D44B-9E1D-C782E6534B5F}" presName="text3" presStyleLbl="fgAcc3" presStyleIdx="1" presStyleCnt="2">
        <dgm:presLayoutVars>
          <dgm:chPref val="3"/>
        </dgm:presLayoutVars>
      </dgm:prSet>
      <dgm:spPr/>
      <dgm:t>
        <a:bodyPr/>
        <a:lstStyle/>
        <a:p>
          <a:endParaRPr lang="en-US"/>
        </a:p>
      </dgm:t>
    </dgm:pt>
    <dgm:pt modelId="{E2C48128-D187-E147-8C2C-EA7CD62947DC}" type="pres">
      <dgm:prSet presAssocID="{D7DEE1D8-54ED-D44B-9E1D-C782E6534B5F}" presName="hierChild4" presStyleCnt="0"/>
      <dgm:spPr/>
    </dgm:pt>
  </dgm:ptLst>
  <dgm:cxnLst>
    <dgm:cxn modelId="{48D20757-7961-FC4E-8F0C-FBB6328C2573}" srcId="{EF4D0E21-87F4-104A-8C83-69F47562EFED}" destId="{BADA75A4-FCE7-3E43-9E89-0653974BA570}" srcOrd="0" destOrd="0" parTransId="{8AD2E632-B6C9-0345-9775-2A7D4CDEC006}" sibTransId="{8044F40F-093D-CA43-A92F-D16CFF08CE9F}"/>
    <dgm:cxn modelId="{360EBFCE-5EFC-6A4F-ACF4-4942ED3836BC}" srcId="{29D958D7-475A-1C46-A877-379435033E9D}" destId="{D7DEE1D8-54ED-D44B-9E1D-C782E6534B5F}" srcOrd="1" destOrd="0" parTransId="{AAC44124-099E-1240-B964-86E874A1CC72}" sibTransId="{96C07A8C-019C-654C-9A83-F03F613AF50E}"/>
    <dgm:cxn modelId="{4830BD0B-9281-114F-907F-222231395D9E}" type="presOf" srcId="{147B9B25-EF66-4041-9D6D-20083FF28AB8}" destId="{AAB03922-2A3A-C445-BA65-599C186ACF27}" srcOrd="0" destOrd="0" presId="urn:microsoft.com/office/officeart/2005/8/layout/hierarchy1"/>
    <dgm:cxn modelId="{EB7D6DD6-8F00-F946-B4EB-4B49EC512B13}" srcId="{BADA75A4-FCE7-3E43-9E89-0653974BA570}" destId="{29D958D7-475A-1C46-A877-379435033E9D}" srcOrd="1" destOrd="0" parTransId="{C4E8AEF6-8AEE-2842-97F9-0E9960A89B3B}" sibTransId="{D1F51449-EB74-3849-B52C-65DE51BB2067}"/>
    <dgm:cxn modelId="{7BFA1131-D278-004D-9BD8-40A4838DC1B4}" type="presOf" srcId="{29D958D7-475A-1C46-A877-379435033E9D}" destId="{0B44A908-A5B9-9C4A-AD57-74729C748B63}" srcOrd="0" destOrd="0" presId="urn:microsoft.com/office/officeart/2005/8/layout/hierarchy1"/>
    <dgm:cxn modelId="{BBE185A9-66DE-D543-B2FD-4ABC871F810B}" type="presOf" srcId="{C4E8AEF6-8AEE-2842-97F9-0E9960A89B3B}" destId="{C650D8DD-D637-6440-8FD7-443059793AAA}" srcOrd="0" destOrd="0" presId="urn:microsoft.com/office/officeart/2005/8/layout/hierarchy1"/>
    <dgm:cxn modelId="{28FF582E-4358-8844-A08C-D8AF2C69C116}" type="presOf" srcId="{BADA75A4-FCE7-3E43-9E89-0653974BA570}" destId="{929A9FB7-AB43-9147-AB11-F3D84E19F1BA}" srcOrd="0" destOrd="0" presId="urn:microsoft.com/office/officeart/2005/8/layout/hierarchy1"/>
    <dgm:cxn modelId="{D58CBBD6-61AC-E045-96C3-425525E35270}" type="presOf" srcId="{1A72ED86-6496-7342-9A85-D94BE183BC2A}" destId="{33D6366F-60ED-EF4E-A9ED-8537E9934835}" srcOrd="0" destOrd="0" presId="urn:microsoft.com/office/officeart/2005/8/layout/hierarchy1"/>
    <dgm:cxn modelId="{A8D28885-36BB-0A47-BEE0-8C6F8BC7902C}" srcId="{BADA75A4-FCE7-3E43-9E89-0653974BA570}" destId="{9425BAC2-DF82-6A43-84FF-8DA5F20CB68F}" srcOrd="0" destOrd="0" parTransId="{1A72ED86-6496-7342-9A85-D94BE183BC2A}" sibTransId="{AA55BE33-6108-2244-90CD-02423A9ED5C3}"/>
    <dgm:cxn modelId="{F8545A2B-9821-654F-9797-13B8376C5F41}" srcId="{29D958D7-475A-1C46-A877-379435033E9D}" destId="{441002EC-3671-F04B-AC01-17764CC32BD1}" srcOrd="0" destOrd="0" parTransId="{147B9B25-EF66-4041-9D6D-20083FF28AB8}" sibTransId="{76F97600-DB11-2841-A698-05462E941F36}"/>
    <dgm:cxn modelId="{C598403A-D460-DC47-AD54-A73F00BF5E3C}" type="presOf" srcId="{441002EC-3671-F04B-AC01-17764CC32BD1}" destId="{C3E10508-F93A-F441-9B3A-8FFA7B86D3B0}" srcOrd="0" destOrd="0" presId="urn:microsoft.com/office/officeart/2005/8/layout/hierarchy1"/>
    <dgm:cxn modelId="{FFDB42CE-7BD7-7F45-B7A6-E0B1BDE44AAB}" type="presOf" srcId="{EF4D0E21-87F4-104A-8C83-69F47562EFED}" destId="{E0D6EF12-A5A4-2642-9025-B31197BAED43}" srcOrd="0" destOrd="0" presId="urn:microsoft.com/office/officeart/2005/8/layout/hierarchy1"/>
    <dgm:cxn modelId="{8B829022-8DB2-834F-ADDD-8437E97A1D98}" type="presOf" srcId="{9425BAC2-DF82-6A43-84FF-8DA5F20CB68F}" destId="{A17E4C37-1674-5142-9A9E-67E50CCB5FF4}" srcOrd="0" destOrd="0" presId="urn:microsoft.com/office/officeart/2005/8/layout/hierarchy1"/>
    <dgm:cxn modelId="{10559F3C-BCEF-6649-BAEE-0AC2C7786332}" type="presOf" srcId="{D7DEE1D8-54ED-D44B-9E1D-C782E6534B5F}" destId="{E9F6423E-4764-664C-8FCB-D261213F5579}" srcOrd="0" destOrd="0" presId="urn:microsoft.com/office/officeart/2005/8/layout/hierarchy1"/>
    <dgm:cxn modelId="{BF5C77FB-EDB8-564A-8321-1E41EF357B25}" type="presOf" srcId="{AAC44124-099E-1240-B964-86E874A1CC72}" destId="{D8CABF7E-5523-BE42-8830-A93243674210}" srcOrd="0" destOrd="0" presId="urn:microsoft.com/office/officeart/2005/8/layout/hierarchy1"/>
    <dgm:cxn modelId="{62DE3C21-C17A-5C42-99A7-F8FD7156755E}" type="presParOf" srcId="{E0D6EF12-A5A4-2642-9025-B31197BAED43}" destId="{57593633-31B0-A043-9B6F-E5B62BED56BC}" srcOrd="0" destOrd="0" presId="urn:microsoft.com/office/officeart/2005/8/layout/hierarchy1"/>
    <dgm:cxn modelId="{EF36BDD7-D123-2A4A-A890-F9B74C0F182A}" type="presParOf" srcId="{57593633-31B0-A043-9B6F-E5B62BED56BC}" destId="{7E10099E-E57F-D64D-861E-EC17607CF5BA}" srcOrd="0" destOrd="0" presId="urn:microsoft.com/office/officeart/2005/8/layout/hierarchy1"/>
    <dgm:cxn modelId="{7B3E783E-7D12-8E4F-9998-9EE9361D3B9A}" type="presParOf" srcId="{7E10099E-E57F-D64D-861E-EC17607CF5BA}" destId="{9F9F1482-2C8F-C941-BE68-3A96E932BE06}" srcOrd="0" destOrd="0" presId="urn:microsoft.com/office/officeart/2005/8/layout/hierarchy1"/>
    <dgm:cxn modelId="{E8678C5C-AD7F-D340-9156-38FFBA91E4D2}" type="presParOf" srcId="{7E10099E-E57F-D64D-861E-EC17607CF5BA}" destId="{929A9FB7-AB43-9147-AB11-F3D84E19F1BA}" srcOrd="1" destOrd="0" presId="urn:microsoft.com/office/officeart/2005/8/layout/hierarchy1"/>
    <dgm:cxn modelId="{CAEF912E-CAB0-244A-A321-64E921F23511}" type="presParOf" srcId="{57593633-31B0-A043-9B6F-E5B62BED56BC}" destId="{BBF4DD2B-9A15-6047-8D0B-B3D3E44DE576}" srcOrd="1" destOrd="0" presId="urn:microsoft.com/office/officeart/2005/8/layout/hierarchy1"/>
    <dgm:cxn modelId="{ECD24D13-8BDA-D344-B80E-0457FC3A4F2E}" type="presParOf" srcId="{BBF4DD2B-9A15-6047-8D0B-B3D3E44DE576}" destId="{33D6366F-60ED-EF4E-A9ED-8537E9934835}" srcOrd="0" destOrd="0" presId="urn:microsoft.com/office/officeart/2005/8/layout/hierarchy1"/>
    <dgm:cxn modelId="{6CBCF0DA-FBB4-8245-8AB3-1A10DE1A07F2}" type="presParOf" srcId="{BBF4DD2B-9A15-6047-8D0B-B3D3E44DE576}" destId="{485CFC65-A2AC-5B42-BBB2-773F871EFB75}" srcOrd="1" destOrd="0" presId="urn:microsoft.com/office/officeart/2005/8/layout/hierarchy1"/>
    <dgm:cxn modelId="{DF660749-CA55-F24A-828F-1CF425757CE5}" type="presParOf" srcId="{485CFC65-A2AC-5B42-BBB2-773F871EFB75}" destId="{84FD55FE-A2C4-6044-8C1C-D3AFF27E5672}" srcOrd="0" destOrd="0" presId="urn:microsoft.com/office/officeart/2005/8/layout/hierarchy1"/>
    <dgm:cxn modelId="{C1631CDB-17A6-4548-A420-07E4192F868D}" type="presParOf" srcId="{84FD55FE-A2C4-6044-8C1C-D3AFF27E5672}" destId="{A8D66378-9B50-A94D-B455-840AFF493D29}" srcOrd="0" destOrd="0" presId="urn:microsoft.com/office/officeart/2005/8/layout/hierarchy1"/>
    <dgm:cxn modelId="{756B4C5A-CB67-A148-9915-9668BEA4DD82}" type="presParOf" srcId="{84FD55FE-A2C4-6044-8C1C-D3AFF27E5672}" destId="{A17E4C37-1674-5142-9A9E-67E50CCB5FF4}" srcOrd="1" destOrd="0" presId="urn:microsoft.com/office/officeart/2005/8/layout/hierarchy1"/>
    <dgm:cxn modelId="{144DE209-0B17-1446-B38D-86C57D4FA63E}" type="presParOf" srcId="{485CFC65-A2AC-5B42-BBB2-773F871EFB75}" destId="{B2E1DED4-A2C9-D841-AB25-1AA3D6AED9C5}" srcOrd="1" destOrd="0" presId="urn:microsoft.com/office/officeart/2005/8/layout/hierarchy1"/>
    <dgm:cxn modelId="{CCE4EDAB-C434-864A-8165-FD98C864E0AC}" type="presParOf" srcId="{BBF4DD2B-9A15-6047-8D0B-B3D3E44DE576}" destId="{C650D8DD-D637-6440-8FD7-443059793AAA}" srcOrd="2" destOrd="0" presId="urn:microsoft.com/office/officeart/2005/8/layout/hierarchy1"/>
    <dgm:cxn modelId="{235B5A1B-B4AE-D54E-8A11-D131C3A0BBCB}" type="presParOf" srcId="{BBF4DD2B-9A15-6047-8D0B-B3D3E44DE576}" destId="{15B394F9-9820-9948-B333-1C1925193E81}" srcOrd="3" destOrd="0" presId="urn:microsoft.com/office/officeart/2005/8/layout/hierarchy1"/>
    <dgm:cxn modelId="{99F5FC88-7D15-E74E-9444-1DE4DE6E8041}" type="presParOf" srcId="{15B394F9-9820-9948-B333-1C1925193E81}" destId="{EFB4DFE6-38B8-D74F-9F42-2285DE5A2E2E}" srcOrd="0" destOrd="0" presId="urn:microsoft.com/office/officeart/2005/8/layout/hierarchy1"/>
    <dgm:cxn modelId="{558C707F-FA06-E148-AF1F-AF120FA496BF}" type="presParOf" srcId="{EFB4DFE6-38B8-D74F-9F42-2285DE5A2E2E}" destId="{E825587D-6CC5-C848-BB9E-924FF4889878}" srcOrd="0" destOrd="0" presId="urn:microsoft.com/office/officeart/2005/8/layout/hierarchy1"/>
    <dgm:cxn modelId="{01C86952-3936-3745-8A9E-305E2F55EE65}" type="presParOf" srcId="{EFB4DFE6-38B8-D74F-9F42-2285DE5A2E2E}" destId="{0B44A908-A5B9-9C4A-AD57-74729C748B63}" srcOrd="1" destOrd="0" presId="urn:microsoft.com/office/officeart/2005/8/layout/hierarchy1"/>
    <dgm:cxn modelId="{B71B7124-7453-5249-AE00-A7C0067386D1}" type="presParOf" srcId="{15B394F9-9820-9948-B333-1C1925193E81}" destId="{E0665310-622D-FB45-8270-E198511CF38E}" srcOrd="1" destOrd="0" presId="urn:microsoft.com/office/officeart/2005/8/layout/hierarchy1"/>
    <dgm:cxn modelId="{0FC478CB-E45B-3B46-BFE9-965501A2AA0D}" type="presParOf" srcId="{E0665310-622D-FB45-8270-E198511CF38E}" destId="{AAB03922-2A3A-C445-BA65-599C186ACF27}" srcOrd="0" destOrd="0" presId="urn:microsoft.com/office/officeart/2005/8/layout/hierarchy1"/>
    <dgm:cxn modelId="{EF862BC4-CDC1-D74F-B774-9BAD5677EE3A}" type="presParOf" srcId="{E0665310-622D-FB45-8270-E198511CF38E}" destId="{105D877D-59FB-A24D-A589-17FD324145D1}" srcOrd="1" destOrd="0" presId="urn:microsoft.com/office/officeart/2005/8/layout/hierarchy1"/>
    <dgm:cxn modelId="{FF705756-DE0E-EE46-A397-121A8D4A19EE}" type="presParOf" srcId="{105D877D-59FB-A24D-A589-17FD324145D1}" destId="{D8E4FDC0-CABF-D54F-9822-5EAEB7A34645}" srcOrd="0" destOrd="0" presId="urn:microsoft.com/office/officeart/2005/8/layout/hierarchy1"/>
    <dgm:cxn modelId="{E0DB82DB-8633-9E4D-A349-E9CAF8B2CC08}" type="presParOf" srcId="{D8E4FDC0-CABF-D54F-9822-5EAEB7A34645}" destId="{4C697A54-D72E-A64D-B642-A43426DFB412}" srcOrd="0" destOrd="0" presId="urn:microsoft.com/office/officeart/2005/8/layout/hierarchy1"/>
    <dgm:cxn modelId="{09DCC081-5EF2-5C4F-BA3A-5392A4F364C9}" type="presParOf" srcId="{D8E4FDC0-CABF-D54F-9822-5EAEB7A34645}" destId="{C3E10508-F93A-F441-9B3A-8FFA7B86D3B0}" srcOrd="1" destOrd="0" presId="urn:microsoft.com/office/officeart/2005/8/layout/hierarchy1"/>
    <dgm:cxn modelId="{505C815E-043E-3D4F-AA72-376A4E6B9135}" type="presParOf" srcId="{105D877D-59FB-A24D-A589-17FD324145D1}" destId="{6BF59972-128B-8840-94B9-D529B52EB7DF}" srcOrd="1" destOrd="0" presId="urn:microsoft.com/office/officeart/2005/8/layout/hierarchy1"/>
    <dgm:cxn modelId="{6B01CDCC-81E5-3540-AA6B-3433A8F60C13}" type="presParOf" srcId="{E0665310-622D-FB45-8270-E198511CF38E}" destId="{D8CABF7E-5523-BE42-8830-A93243674210}" srcOrd="2" destOrd="0" presId="urn:microsoft.com/office/officeart/2005/8/layout/hierarchy1"/>
    <dgm:cxn modelId="{6903379F-7AB1-7C4A-915E-9D338E7D8348}" type="presParOf" srcId="{E0665310-622D-FB45-8270-E198511CF38E}" destId="{98DF3718-9E28-C440-8A7D-59E083C24B46}" srcOrd="3" destOrd="0" presId="urn:microsoft.com/office/officeart/2005/8/layout/hierarchy1"/>
    <dgm:cxn modelId="{9916F102-E878-B74C-AE10-240E3E3183A4}" type="presParOf" srcId="{98DF3718-9E28-C440-8A7D-59E083C24B46}" destId="{EDAF1008-1B6B-764F-9657-74806E50E666}" srcOrd="0" destOrd="0" presId="urn:microsoft.com/office/officeart/2005/8/layout/hierarchy1"/>
    <dgm:cxn modelId="{910E7AC2-7F8B-7B40-A174-3C761DABBC10}" type="presParOf" srcId="{EDAF1008-1B6B-764F-9657-74806E50E666}" destId="{21079B37-9087-EE4F-87FE-E1AB032BD30D}" srcOrd="0" destOrd="0" presId="urn:microsoft.com/office/officeart/2005/8/layout/hierarchy1"/>
    <dgm:cxn modelId="{65514455-FB38-AE40-9268-50F4DA4923CE}" type="presParOf" srcId="{EDAF1008-1B6B-764F-9657-74806E50E666}" destId="{E9F6423E-4764-664C-8FCB-D261213F5579}" srcOrd="1" destOrd="0" presId="urn:microsoft.com/office/officeart/2005/8/layout/hierarchy1"/>
    <dgm:cxn modelId="{627E59B1-3791-D64C-B449-F741D7AE9286}" type="presParOf" srcId="{98DF3718-9E28-C440-8A7D-59E083C24B46}" destId="{E2C48128-D187-E147-8C2C-EA7CD62947D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ABF7E-5523-BE42-8830-A93243674210}">
      <dsp:nvSpPr>
        <dsp:cNvPr id="0" name=""/>
        <dsp:cNvSpPr/>
      </dsp:nvSpPr>
      <dsp:spPr>
        <a:xfrm>
          <a:off x="4769363" y="2724740"/>
          <a:ext cx="1065971" cy="507305"/>
        </a:xfrm>
        <a:custGeom>
          <a:avLst/>
          <a:gdLst/>
          <a:ahLst/>
          <a:cxnLst/>
          <a:rect l="0" t="0" r="0" b="0"/>
          <a:pathLst>
            <a:path>
              <a:moveTo>
                <a:pt x="0" y="0"/>
              </a:moveTo>
              <a:lnTo>
                <a:pt x="0" y="345713"/>
              </a:lnTo>
              <a:lnTo>
                <a:pt x="1065971" y="345713"/>
              </a:lnTo>
              <a:lnTo>
                <a:pt x="1065971" y="507305"/>
              </a:lnTo>
            </a:path>
          </a:pathLst>
        </a:custGeom>
        <a:noFill/>
        <a:ln w="9525" cap="flat" cmpd="sng" algn="ctr">
          <a:solidFill>
            <a:schemeClr val="accent1">
              <a:tint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AB03922-2A3A-C445-BA65-599C186ACF27}">
      <dsp:nvSpPr>
        <dsp:cNvPr id="0" name=""/>
        <dsp:cNvSpPr/>
      </dsp:nvSpPr>
      <dsp:spPr>
        <a:xfrm>
          <a:off x="3703392" y="2724740"/>
          <a:ext cx="1065971" cy="507305"/>
        </a:xfrm>
        <a:custGeom>
          <a:avLst/>
          <a:gdLst/>
          <a:ahLst/>
          <a:cxnLst/>
          <a:rect l="0" t="0" r="0" b="0"/>
          <a:pathLst>
            <a:path>
              <a:moveTo>
                <a:pt x="1065971" y="0"/>
              </a:moveTo>
              <a:lnTo>
                <a:pt x="1065971" y="345713"/>
              </a:lnTo>
              <a:lnTo>
                <a:pt x="0" y="345713"/>
              </a:lnTo>
              <a:lnTo>
                <a:pt x="0" y="507305"/>
              </a:lnTo>
            </a:path>
          </a:pathLst>
        </a:custGeom>
        <a:noFill/>
        <a:ln w="9525" cap="flat" cmpd="sng" algn="ctr">
          <a:solidFill>
            <a:schemeClr val="accent1">
              <a:tint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50D8DD-D637-6440-8FD7-443059793AAA}">
      <dsp:nvSpPr>
        <dsp:cNvPr id="0" name=""/>
        <dsp:cNvSpPr/>
      </dsp:nvSpPr>
      <dsp:spPr>
        <a:xfrm>
          <a:off x="3703392" y="1109794"/>
          <a:ext cx="1065971" cy="507305"/>
        </a:xfrm>
        <a:custGeom>
          <a:avLst/>
          <a:gdLst/>
          <a:ahLst/>
          <a:cxnLst/>
          <a:rect l="0" t="0" r="0" b="0"/>
          <a:pathLst>
            <a:path>
              <a:moveTo>
                <a:pt x="0" y="0"/>
              </a:moveTo>
              <a:lnTo>
                <a:pt x="0" y="345713"/>
              </a:lnTo>
              <a:lnTo>
                <a:pt x="1065971" y="345713"/>
              </a:lnTo>
              <a:lnTo>
                <a:pt x="1065971" y="507305"/>
              </a:lnTo>
            </a:path>
          </a:pathLst>
        </a:custGeom>
        <a:noFill/>
        <a:ln w="9525" cap="flat" cmpd="sng" algn="ctr">
          <a:solidFill>
            <a:schemeClr val="accent1">
              <a:tint val="99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D6366F-60ED-EF4E-A9ED-8537E9934835}">
      <dsp:nvSpPr>
        <dsp:cNvPr id="0" name=""/>
        <dsp:cNvSpPr/>
      </dsp:nvSpPr>
      <dsp:spPr>
        <a:xfrm>
          <a:off x="2637421" y="1109794"/>
          <a:ext cx="1065971" cy="507305"/>
        </a:xfrm>
        <a:custGeom>
          <a:avLst/>
          <a:gdLst/>
          <a:ahLst/>
          <a:cxnLst/>
          <a:rect l="0" t="0" r="0" b="0"/>
          <a:pathLst>
            <a:path>
              <a:moveTo>
                <a:pt x="1065971" y="0"/>
              </a:moveTo>
              <a:lnTo>
                <a:pt x="1065971" y="345713"/>
              </a:lnTo>
              <a:lnTo>
                <a:pt x="0" y="345713"/>
              </a:lnTo>
              <a:lnTo>
                <a:pt x="0" y="507305"/>
              </a:lnTo>
            </a:path>
          </a:pathLst>
        </a:custGeom>
        <a:noFill/>
        <a:ln w="9525" cap="flat" cmpd="sng" algn="ctr">
          <a:solidFill>
            <a:schemeClr val="accent1">
              <a:tint val="99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9F1482-2C8F-C941-BE68-3A96E932BE06}">
      <dsp:nvSpPr>
        <dsp:cNvPr id="0" name=""/>
        <dsp:cNvSpPr/>
      </dsp:nvSpPr>
      <dsp:spPr>
        <a:xfrm>
          <a:off x="2831234" y="2153"/>
          <a:ext cx="1744316" cy="1107640"/>
        </a:xfrm>
        <a:prstGeom prst="roundRect">
          <a:avLst>
            <a:gd name="adj" fmla="val 10000"/>
          </a:avLst>
        </a:prstGeom>
        <a:gradFill rotWithShape="0">
          <a:gsLst>
            <a:gs pos="0">
              <a:schemeClr val="accent1">
                <a:shade val="80000"/>
                <a:hueOff val="0"/>
                <a:satOff val="0"/>
                <a:lumOff val="0"/>
                <a:alphaOff val="0"/>
                <a:shade val="58000"/>
                <a:satMod val="150000"/>
              </a:schemeClr>
            </a:gs>
            <a:gs pos="72000">
              <a:schemeClr val="accent1">
                <a:shade val="80000"/>
                <a:hueOff val="0"/>
                <a:satOff val="0"/>
                <a:lumOff val="0"/>
                <a:alphaOff val="0"/>
                <a:tint val="90000"/>
                <a:satMod val="135000"/>
              </a:schemeClr>
            </a:gs>
            <a:gs pos="100000">
              <a:schemeClr val="accent1">
                <a:shade val="80000"/>
                <a:hueOff val="0"/>
                <a:satOff val="0"/>
                <a:lumOff val="0"/>
                <a:alphaOff val="0"/>
                <a:tint val="80000"/>
                <a:satMod val="155000"/>
              </a:schemeClr>
            </a:gs>
          </a:gsLst>
          <a:lin ang="16200000" scaled="0"/>
        </a:gradFill>
        <a:ln>
          <a:noFill/>
        </a:ln>
        <a:effectLst>
          <a:outerShdw blurRad="50800" dist="38100" dir="5400000" rotWithShape="0">
            <a:srgbClr val="000000">
              <a:alpha val="43137"/>
            </a:srgbClr>
          </a:outerShdw>
        </a:effectLst>
      </dsp:spPr>
      <dsp:style>
        <a:lnRef idx="0">
          <a:scrgbClr r="0" g="0" b="0"/>
        </a:lnRef>
        <a:fillRef idx="3">
          <a:scrgbClr r="0" g="0" b="0"/>
        </a:fillRef>
        <a:effectRef idx="2">
          <a:scrgbClr r="0" g="0" b="0"/>
        </a:effectRef>
        <a:fontRef idx="minor">
          <a:schemeClr val="lt1"/>
        </a:fontRef>
      </dsp:style>
    </dsp:sp>
    <dsp:sp modelId="{929A9FB7-AB43-9147-AB11-F3D84E19F1BA}">
      <dsp:nvSpPr>
        <dsp:cNvPr id="0" name=""/>
        <dsp:cNvSpPr/>
      </dsp:nvSpPr>
      <dsp:spPr>
        <a:xfrm>
          <a:off x="3025047" y="186276"/>
          <a:ext cx="1744316" cy="110764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General (Prime) Contractor</a:t>
          </a:r>
          <a:endParaRPr lang="en-US" sz="1700" b="1" kern="1200" dirty="0"/>
        </a:p>
      </dsp:txBody>
      <dsp:txXfrm>
        <a:off x="3057489" y="218718"/>
        <a:ext cx="1679432" cy="1042756"/>
      </dsp:txXfrm>
    </dsp:sp>
    <dsp:sp modelId="{A8D66378-9B50-A94D-B455-840AFF493D29}">
      <dsp:nvSpPr>
        <dsp:cNvPr id="0" name=""/>
        <dsp:cNvSpPr/>
      </dsp:nvSpPr>
      <dsp:spPr>
        <a:xfrm>
          <a:off x="1765263" y="1617099"/>
          <a:ext cx="1744316" cy="1107640"/>
        </a:xfrm>
        <a:prstGeom prst="roundRect">
          <a:avLst>
            <a:gd name="adj" fmla="val 10000"/>
          </a:avLst>
        </a:prstGeom>
        <a:gradFill rotWithShape="0">
          <a:gsLst>
            <a:gs pos="0">
              <a:schemeClr val="accent1">
                <a:tint val="99000"/>
                <a:hueOff val="0"/>
                <a:satOff val="0"/>
                <a:lumOff val="0"/>
                <a:alphaOff val="0"/>
                <a:shade val="58000"/>
                <a:satMod val="150000"/>
              </a:schemeClr>
            </a:gs>
            <a:gs pos="72000">
              <a:schemeClr val="accent1">
                <a:tint val="99000"/>
                <a:hueOff val="0"/>
                <a:satOff val="0"/>
                <a:lumOff val="0"/>
                <a:alphaOff val="0"/>
                <a:tint val="90000"/>
                <a:satMod val="135000"/>
              </a:schemeClr>
            </a:gs>
            <a:gs pos="100000">
              <a:schemeClr val="accent1">
                <a:tint val="99000"/>
                <a:hueOff val="0"/>
                <a:satOff val="0"/>
                <a:lumOff val="0"/>
                <a:alphaOff val="0"/>
                <a:tint val="80000"/>
                <a:satMod val="155000"/>
              </a:schemeClr>
            </a:gs>
          </a:gsLst>
          <a:lin ang="16200000" scaled="0"/>
        </a:gradFill>
        <a:ln>
          <a:noFill/>
        </a:ln>
        <a:effectLst>
          <a:outerShdw blurRad="50800" dist="38100" dir="5400000" rotWithShape="0">
            <a:srgbClr val="000000">
              <a:alpha val="43137"/>
            </a:srgbClr>
          </a:outerShdw>
        </a:effectLst>
      </dsp:spPr>
      <dsp:style>
        <a:lnRef idx="0">
          <a:scrgbClr r="0" g="0" b="0"/>
        </a:lnRef>
        <a:fillRef idx="3">
          <a:scrgbClr r="0" g="0" b="0"/>
        </a:fillRef>
        <a:effectRef idx="2">
          <a:scrgbClr r="0" g="0" b="0"/>
        </a:effectRef>
        <a:fontRef idx="minor">
          <a:schemeClr val="lt1"/>
        </a:fontRef>
      </dsp:style>
    </dsp:sp>
    <dsp:sp modelId="{A17E4C37-1674-5142-9A9E-67E50CCB5FF4}">
      <dsp:nvSpPr>
        <dsp:cNvPr id="0" name=""/>
        <dsp:cNvSpPr/>
      </dsp:nvSpPr>
      <dsp:spPr>
        <a:xfrm>
          <a:off x="1959076" y="1801222"/>
          <a:ext cx="1744316" cy="1107640"/>
        </a:xfrm>
        <a:prstGeom prst="roundRect">
          <a:avLst>
            <a:gd name="adj" fmla="val 10000"/>
          </a:avLst>
        </a:prstGeom>
        <a:solidFill>
          <a:schemeClr val="lt1">
            <a:alpha val="90000"/>
            <a:hueOff val="0"/>
            <a:satOff val="0"/>
            <a:lumOff val="0"/>
            <a:alphaOff val="0"/>
          </a:schemeClr>
        </a:solidFill>
        <a:ln w="9525" cap="flat" cmpd="sng" algn="ctr">
          <a:solidFill>
            <a:schemeClr val="accent1">
              <a:tint val="99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Supplier</a:t>
          </a:r>
          <a:r>
            <a:rPr lang="en-US" sz="1700" kern="1200" dirty="0" smtClean="0"/>
            <a:t>	</a:t>
          </a:r>
          <a:endParaRPr lang="en-US" sz="1700" kern="1200" dirty="0"/>
        </a:p>
      </dsp:txBody>
      <dsp:txXfrm>
        <a:off x="1991518" y="1833664"/>
        <a:ext cx="1679432" cy="1042756"/>
      </dsp:txXfrm>
    </dsp:sp>
    <dsp:sp modelId="{E825587D-6CC5-C848-BB9E-924FF4889878}">
      <dsp:nvSpPr>
        <dsp:cNvPr id="0" name=""/>
        <dsp:cNvSpPr/>
      </dsp:nvSpPr>
      <dsp:spPr>
        <a:xfrm>
          <a:off x="3897205" y="1617099"/>
          <a:ext cx="1744316" cy="1107640"/>
        </a:xfrm>
        <a:prstGeom prst="roundRect">
          <a:avLst>
            <a:gd name="adj" fmla="val 10000"/>
          </a:avLst>
        </a:prstGeom>
        <a:gradFill rotWithShape="0">
          <a:gsLst>
            <a:gs pos="0">
              <a:schemeClr val="accent1">
                <a:tint val="99000"/>
                <a:hueOff val="0"/>
                <a:satOff val="0"/>
                <a:lumOff val="0"/>
                <a:alphaOff val="0"/>
                <a:shade val="58000"/>
                <a:satMod val="150000"/>
              </a:schemeClr>
            </a:gs>
            <a:gs pos="72000">
              <a:schemeClr val="accent1">
                <a:tint val="99000"/>
                <a:hueOff val="0"/>
                <a:satOff val="0"/>
                <a:lumOff val="0"/>
                <a:alphaOff val="0"/>
                <a:tint val="90000"/>
                <a:satMod val="135000"/>
              </a:schemeClr>
            </a:gs>
            <a:gs pos="100000">
              <a:schemeClr val="accent1">
                <a:tint val="99000"/>
                <a:hueOff val="0"/>
                <a:satOff val="0"/>
                <a:lumOff val="0"/>
                <a:alphaOff val="0"/>
                <a:tint val="80000"/>
                <a:satMod val="155000"/>
              </a:schemeClr>
            </a:gs>
          </a:gsLst>
          <a:lin ang="16200000" scaled="0"/>
        </a:gradFill>
        <a:ln>
          <a:noFill/>
        </a:ln>
        <a:effectLst>
          <a:outerShdw blurRad="50800" dist="38100" dir="5400000" rotWithShape="0">
            <a:srgbClr val="000000">
              <a:alpha val="43137"/>
            </a:srgbClr>
          </a:outerShdw>
        </a:effectLst>
      </dsp:spPr>
      <dsp:style>
        <a:lnRef idx="0">
          <a:scrgbClr r="0" g="0" b="0"/>
        </a:lnRef>
        <a:fillRef idx="3">
          <a:scrgbClr r="0" g="0" b="0"/>
        </a:fillRef>
        <a:effectRef idx="2">
          <a:scrgbClr r="0" g="0" b="0"/>
        </a:effectRef>
        <a:fontRef idx="minor">
          <a:schemeClr val="lt1"/>
        </a:fontRef>
      </dsp:style>
    </dsp:sp>
    <dsp:sp modelId="{0B44A908-A5B9-9C4A-AD57-74729C748B63}">
      <dsp:nvSpPr>
        <dsp:cNvPr id="0" name=""/>
        <dsp:cNvSpPr/>
      </dsp:nvSpPr>
      <dsp:spPr>
        <a:xfrm>
          <a:off x="4091018" y="1801222"/>
          <a:ext cx="1744316" cy="1107640"/>
        </a:xfrm>
        <a:prstGeom prst="roundRect">
          <a:avLst>
            <a:gd name="adj" fmla="val 10000"/>
          </a:avLst>
        </a:prstGeom>
        <a:solidFill>
          <a:schemeClr val="lt1">
            <a:alpha val="90000"/>
            <a:hueOff val="0"/>
            <a:satOff val="0"/>
            <a:lumOff val="0"/>
            <a:alphaOff val="0"/>
          </a:schemeClr>
        </a:solidFill>
        <a:ln w="9525" cap="flat" cmpd="sng" algn="ctr">
          <a:solidFill>
            <a:schemeClr val="accent1">
              <a:tint val="99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Subcontractor</a:t>
          </a:r>
          <a:endParaRPr lang="en-US" sz="1700" b="1" kern="1200" dirty="0"/>
        </a:p>
      </dsp:txBody>
      <dsp:txXfrm>
        <a:off x="4123460" y="1833664"/>
        <a:ext cx="1679432" cy="1042756"/>
      </dsp:txXfrm>
    </dsp:sp>
    <dsp:sp modelId="{4C697A54-D72E-A64D-B642-A43426DFB412}">
      <dsp:nvSpPr>
        <dsp:cNvPr id="0" name=""/>
        <dsp:cNvSpPr/>
      </dsp:nvSpPr>
      <dsp:spPr>
        <a:xfrm>
          <a:off x="2831234" y="3232046"/>
          <a:ext cx="1744316" cy="1107640"/>
        </a:xfrm>
        <a:prstGeom prst="roundRect">
          <a:avLst>
            <a:gd name="adj" fmla="val 10000"/>
          </a:avLst>
        </a:prstGeom>
        <a:gradFill rotWithShape="0">
          <a:gsLst>
            <a:gs pos="0">
              <a:schemeClr val="accent1">
                <a:tint val="80000"/>
                <a:hueOff val="0"/>
                <a:satOff val="0"/>
                <a:lumOff val="0"/>
                <a:alphaOff val="0"/>
                <a:shade val="58000"/>
                <a:satMod val="150000"/>
              </a:schemeClr>
            </a:gs>
            <a:gs pos="72000">
              <a:schemeClr val="accent1">
                <a:tint val="80000"/>
                <a:hueOff val="0"/>
                <a:satOff val="0"/>
                <a:lumOff val="0"/>
                <a:alphaOff val="0"/>
                <a:tint val="90000"/>
                <a:satMod val="135000"/>
              </a:schemeClr>
            </a:gs>
            <a:gs pos="100000">
              <a:schemeClr val="accent1">
                <a:tint val="80000"/>
                <a:hueOff val="0"/>
                <a:satOff val="0"/>
                <a:lumOff val="0"/>
                <a:alphaOff val="0"/>
                <a:tint val="80000"/>
                <a:satMod val="155000"/>
              </a:schemeClr>
            </a:gs>
          </a:gsLst>
          <a:lin ang="16200000" scaled="0"/>
        </a:gradFill>
        <a:ln>
          <a:noFill/>
        </a:ln>
        <a:effectLst>
          <a:outerShdw blurRad="50800" dist="38100" dir="5400000" rotWithShape="0">
            <a:srgbClr val="000000">
              <a:alpha val="43137"/>
            </a:srgbClr>
          </a:outerShdw>
        </a:effectLst>
      </dsp:spPr>
      <dsp:style>
        <a:lnRef idx="0">
          <a:scrgbClr r="0" g="0" b="0"/>
        </a:lnRef>
        <a:fillRef idx="3">
          <a:scrgbClr r="0" g="0" b="0"/>
        </a:fillRef>
        <a:effectRef idx="2">
          <a:scrgbClr r="0" g="0" b="0"/>
        </a:effectRef>
        <a:fontRef idx="minor">
          <a:schemeClr val="lt1"/>
        </a:fontRef>
      </dsp:style>
    </dsp:sp>
    <dsp:sp modelId="{C3E10508-F93A-F441-9B3A-8FFA7B86D3B0}">
      <dsp:nvSpPr>
        <dsp:cNvPr id="0" name=""/>
        <dsp:cNvSpPr/>
      </dsp:nvSpPr>
      <dsp:spPr>
        <a:xfrm>
          <a:off x="3025047" y="3416168"/>
          <a:ext cx="1744316" cy="1107640"/>
        </a:xfrm>
        <a:prstGeom prst="roundRect">
          <a:avLst>
            <a:gd name="adj" fmla="val 10000"/>
          </a:avLst>
        </a:prstGeom>
        <a:solidFill>
          <a:schemeClr val="lt1">
            <a:alpha val="90000"/>
            <a:hueOff val="0"/>
            <a:satOff val="0"/>
            <a:lumOff val="0"/>
            <a:alphaOff val="0"/>
          </a:schemeClr>
        </a:solidFill>
        <a:ln w="9525" cap="flat" cmpd="sng" algn="ctr">
          <a:solidFill>
            <a:schemeClr val="accent1">
              <a:tint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Sub-subcontractor</a:t>
          </a:r>
          <a:r>
            <a:rPr lang="en-US" sz="1700" kern="1200" dirty="0" smtClean="0"/>
            <a:t>		</a:t>
          </a:r>
          <a:endParaRPr lang="en-US" sz="1700" kern="1200" dirty="0"/>
        </a:p>
      </dsp:txBody>
      <dsp:txXfrm>
        <a:off x="3057489" y="3448610"/>
        <a:ext cx="1679432" cy="1042756"/>
      </dsp:txXfrm>
    </dsp:sp>
    <dsp:sp modelId="{21079B37-9087-EE4F-87FE-E1AB032BD30D}">
      <dsp:nvSpPr>
        <dsp:cNvPr id="0" name=""/>
        <dsp:cNvSpPr/>
      </dsp:nvSpPr>
      <dsp:spPr>
        <a:xfrm>
          <a:off x="4963176" y="3232046"/>
          <a:ext cx="1744316" cy="1107640"/>
        </a:xfrm>
        <a:prstGeom prst="roundRect">
          <a:avLst>
            <a:gd name="adj" fmla="val 10000"/>
          </a:avLst>
        </a:prstGeom>
        <a:gradFill rotWithShape="0">
          <a:gsLst>
            <a:gs pos="0">
              <a:schemeClr val="accent1">
                <a:tint val="80000"/>
                <a:hueOff val="0"/>
                <a:satOff val="0"/>
                <a:lumOff val="0"/>
                <a:alphaOff val="0"/>
                <a:shade val="58000"/>
                <a:satMod val="150000"/>
              </a:schemeClr>
            </a:gs>
            <a:gs pos="72000">
              <a:schemeClr val="accent1">
                <a:tint val="80000"/>
                <a:hueOff val="0"/>
                <a:satOff val="0"/>
                <a:lumOff val="0"/>
                <a:alphaOff val="0"/>
                <a:tint val="90000"/>
                <a:satMod val="135000"/>
              </a:schemeClr>
            </a:gs>
            <a:gs pos="100000">
              <a:schemeClr val="accent1">
                <a:tint val="80000"/>
                <a:hueOff val="0"/>
                <a:satOff val="0"/>
                <a:lumOff val="0"/>
                <a:alphaOff val="0"/>
                <a:tint val="80000"/>
                <a:satMod val="155000"/>
              </a:schemeClr>
            </a:gs>
          </a:gsLst>
          <a:lin ang="16200000" scaled="0"/>
        </a:gradFill>
        <a:ln>
          <a:noFill/>
        </a:ln>
        <a:effectLst>
          <a:outerShdw blurRad="50800" dist="38100" dir="5400000" rotWithShape="0">
            <a:srgbClr val="000000">
              <a:alpha val="43137"/>
            </a:srgbClr>
          </a:outerShdw>
        </a:effectLst>
      </dsp:spPr>
      <dsp:style>
        <a:lnRef idx="0">
          <a:scrgbClr r="0" g="0" b="0"/>
        </a:lnRef>
        <a:fillRef idx="3">
          <a:scrgbClr r="0" g="0" b="0"/>
        </a:fillRef>
        <a:effectRef idx="2">
          <a:scrgbClr r="0" g="0" b="0"/>
        </a:effectRef>
        <a:fontRef idx="minor">
          <a:schemeClr val="lt1"/>
        </a:fontRef>
      </dsp:style>
    </dsp:sp>
    <dsp:sp modelId="{E9F6423E-4764-664C-8FCB-D261213F5579}">
      <dsp:nvSpPr>
        <dsp:cNvPr id="0" name=""/>
        <dsp:cNvSpPr/>
      </dsp:nvSpPr>
      <dsp:spPr>
        <a:xfrm>
          <a:off x="5156989" y="3416168"/>
          <a:ext cx="1744316" cy="1107640"/>
        </a:xfrm>
        <a:prstGeom prst="roundRect">
          <a:avLst>
            <a:gd name="adj" fmla="val 10000"/>
          </a:avLst>
        </a:prstGeom>
        <a:solidFill>
          <a:schemeClr val="lt1">
            <a:alpha val="90000"/>
            <a:hueOff val="0"/>
            <a:satOff val="0"/>
            <a:lumOff val="0"/>
            <a:alphaOff val="0"/>
          </a:schemeClr>
        </a:solidFill>
        <a:ln w="9525" cap="flat" cmpd="sng" algn="ctr">
          <a:solidFill>
            <a:schemeClr val="accent1">
              <a:tint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Supplier</a:t>
          </a:r>
          <a:endParaRPr lang="en-US" sz="1700" b="1" kern="1200" dirty="0"/>
        </a:p>
      </dsp:txBody>
      <dsp:txXfrm>
        <a:off x="5189431" y="3448610"/>
        <a:ext cx="1679432" cy="10427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10/28/16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10/28/16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10/28/16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10/28/16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10/28/16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D92626-37D2-4832-BF7A-BC283494A20D}" type="datetimeFigureOut">
              <a:rPr lang="en-US" smtClean="0"/>
              <a:t>10/28/16</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D92626-37D2-4832-BF7A-BC283494A20D}" type="datetimeFigureOut">
              <a:rPr lang="en-US" smtClean="0"/>
              <a:t>10/28/16</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D92626-37D2-4832-BF7A-BC283494A20D}" type="datetimeFigureOut">
              <a:rPr lang="en-US" smtClean="0"/>
              <a:t>10/28/16</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D92626-37D2-4832-BF7A-BC283494A20D}" type="datetimeFigureOut">
              <a:rPr lang="en-US" smtClean="0"/>
              <a:t>10/28/16</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10/28/16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10/28/16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t>10/28/16</a:t>
            </a:fld>
            <a:endParaRPr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Nuts &amp; Bolts of Miller Act Payment Bond Claims	</a:t>
            </a:r>
            <a:endParaRPr lang="en-US" dirty="0"/>
          </a:p>
        </p:txBody>
      </p:sp>
      <p:sp>
        <p:nvSpPr>
          <p:cNvPr id="3" name="Subtitle 2"/>
          <p:cNvSpPr>
            <a:spLocks noGrp="1"/>
          </p:cNvSpPr>
          <p:nvPr>
            <p:ph type="subTitle" idx="1"/>
          </p:nvPr>
        </p:nvSpPr>
        <p:spPr/>
        <p:txBody>
          <a:bodyPr/>
          <a:lstStyle/>
          <a:p>
            <a:r>
              <a:rPr lang="en-US" dirty="0" smtClean="0"/>
              <a:t>By: David Adelstein</a:t>
            </a:r>
          </a:p>
          <a:p>
            <a:r>
              <a:rPr lang="en-US" dirty="0" smtClean="0">
                <a:solidFill>
                  <a:srgbClr val="FFFFFF"/>
                </a:solidFill>
              </a:rPr>
              <a:t>dma@katzbarron.com</a:t>
            </a:r>
          </a:p>
          <a:p>
            <a:r>
              <a:rPr lang="en-US" dirty="0" smtClean="0"/>
              <a:t>(954) 522-3636</a:t>
            </a:r>
            <a:endParaRPr lang="en-US" dirty="0"/>
          </a:p>
        </p:txBody>
      </p:sp>
    </p:spTree>
    <p:extLst>
      <p:ext uri="{BB962C8B-B14F-4D97-AF65-F5344CB8AC3E}">
        <p14:creationId xmlns:p14="http://schemas.microsoft.com/office/powerpoint/2010/main" val="334138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73530"/>
          </a:xfrm>
        </p:spPr>
        <p:txBody>
          <a:bodyPr>
            <a:normAutofit/>
          </a:bodyPr>
          <a:lstStyle/>
          <a:p>
            <a:pPr lvl="0"/>
            <a:r>
              <a:rPr lang="en-US" sz="2800" dirty="0"/>
              <a:t>Claimants under the Miller Act</a:t>
            </a:r>
          </a:p>
        </p:txBody>
      </p:sp>
      <p:sp>
        <p:nvSpPr>
          <p:cNvPr id="3" name="Content Placeholder 2"/>
          <p:cNvSpPr>
            <a:spLocks noGrp="1"/>
          </p:cNvSpPr>
          <p:nvPr>
            <p:ph idx="1"/>
          </p:nvPr>
        </p:nvSpPr>
        <p:spPr/>
        <p:txBody>
          <a:bodyPr>
            <a:normAutofit lnSpcReduction="10000"/>
          </a:bodyPr>
          <a:lstStyle/>
          <a:p>
            <a:r>
              <a:rPr lang="en-US" dirty="0" smtClean="0"/>
              <a:t>If hired by prime contractor (sub)- have Miller Act payment bond rights</a:t>
            </a:r>
          </a:p>
          <a:p>
            <a:endParaRPr lang="en-US" dirty="0"/>
          </a:p>
          <a:p>
            <a:r>
              <a:rPr lang="en-US" dirty="0" smtClean="0"/>
              <a:t>If hired by first tier sub (sub-sub or supplier) – have Miller Act payment bond rights</a:t>
            </a:r>
          </a:p>
          <a:p>
            <a:endParaRPr lang="en-US" dirty="0"/>
          </a:p>
          <a:p>
            <a:r>
              <a:rPr lang="en-US" dirty="0" smtClean="0"/>
              <a:t>If hired by second tier sub (sub-sub-sub or supplier to sub-sub) – NO Miller Act payment bond rights</a:t>
            </a:r>
            <a:endParaRPr lang="en-US" dirty="0"/>
          </a:p>
        </p:txBody>
      </p:sp>
    </p:spTree>
    <p:extLst>
      <p:ext uri="{BB962C8B-B14F-4D97-AF65-F5344CB8AC3E}">
        <p14:creationId xmlns:p14="http://schemas.microsoft.com/office/powerpoint/2010/main" val="287598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Claimants under the Miller </a:t>
            </a:r>
            <a:r>
              <a:rPr lang="en-US" sz="2800" dirty="0" smtClean="0"/>
              <a:t>Act</a:t>
            </a:r>
            <a:br>
              <a:rPr lang="en-US" sz="2800" dirty="0" smtClean="0"/>
            </a:br>
            <a:r>
              <a:rPr lang="en-US" sz="2800" dirty="0" smtClean="0"/>
              <a:t>Third Tier Subs / Suppliers have No Rights</a:t>
            </a:r>
            <a:endParaRPr lang="en-US" sz="2800" dirty="0"/>
          </a:p>
        </p:txBody>
      </p:sp>
      <p:sp>
        <p:nvSpPr>
          <p:cNvPr id="3" name="Content Placeholder 2"/>
          <p:cNvSpPr>
            <a:spLocks noGrp="1"/>
          </p:cNvSpPr>
          <p:nvPr>
            <p:ph idx="1"/>
          </p:nvPr>
        </p:nvSpPr>
        <p:spPr/>
        <p:txBody>
          <a:bodyPr>
            <a:normAutofit/>
          </a:bodyPr>
          <a:lstStyle/>
          <a:p>
            <a:r>
              <a:rPr lang="en-US" sz="2400" dirty="0" smtClean="0"/>
              <a:t>Third tier sub with no direct relationship with first tier sub has no Miller Act payment bond rights</a:t>
            </a:r>
          </a:p>
          <a:p>
            <a:endParaRPr lang="en-US" sz="2400" dirty="0"/>
          </a:p>
          <a:p>
            <a:r>
              <a:rPr lang="en-US" sz="2400" i="1" dirty="0"/>
              <a:t>U.S. f/u/b/o M&amp;M Insulation, Inc. v. International Fidelity Ins. Co</a:t>
            </a:r>
            <a:r>
              <a:rPr lang="en-US" sz="2400" dirty="0"/>
              <a:t>., 2014 WL 1386452 (</a:t>
            </a:r>
            <a:r>
              <a:rPr lang="en-US" sz="2400" dirty="0" err="1"/>
              <a:t>W.D.Okla</a:t>
            </a:r>
            <a:r>
              <a:rPr lang="en-US" sz="2400" dirty="0"/>
              <a:t>. 2014</a:t>
            </a:r>
            <a:r>
              <a:rPr lang="en-US" sz="2400" dirty="0" smtClean="0"/>
              <a:t>)-third tier sub argued it should be treated as second tier sub as prime and first tier sub were part of prime / join venture entity; court did not buy third tier sub’s argument</a:t>
            </a:r>
            <a:endParaRPr lang="en-US" sz="2400" dirty="0"/>
          </a:p>
        </p:txBody>
      </p:sp>
    </p:spTree>
    <p:extLst>
      <p:ext uri="{BB962C8B-B14F-4D97-AF65-F5344CB8AC3E}">
        <p14:creationId xmlns:p14="http://schemas.microsoft.com/office/powerpoint/2010/main" val="3430986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Final Furnishing (Last Day)</a:t>
            </a:r>
            <a:br>
              <a:rPr lang="en-US" sz="2800" dirty="0"/>
            </a:br>
            <a:endParaRPr lang="en-US" sz="2800" dirty="0"/>
          </a:p>
        </p:txBody>
      </p:sp>
      <p:sp>
        <p:nvSpPr>
          <p:cNvPr id="3" name="Content Placeholder 2"/>
          <p:cNvSpPr>
            <a:spLocks noGrp="1"/>
          </p:cNvSpPr>
          <p:nvPr>
            <p:ph idx="1"/>
          </p:nvPr>
        </p:nvSpPr>
        <p:spPr>
          <a:xfrm>
            <a:off x="205431" y="1646237"/>
            <a:ext cx="8777493" cy="4526280"/>
          </a:xfrm>
        </p:spPr>
        <p:txBody>
          <a:bodyPr>
            <a:normAutofit fontScale="92500"/>
          </a:bodyPr>
          <a:lstStyle/>
          <a:p>
            <a:pPr marL="0" indent="0">
              <a:buNone/>
            </a:pPr>
            <a:r>
              <a:rPr lang="en-US" sz="2600" b="1" dirty="0" smtClean="0"/>
              <a:t>(1) In </a:t>
            </a:r>
            <a:r>
              <a:rPr lang="en-US" sz="2600" b="1" dirty="0"/>
              <a:t>general.</a:t>
            </a:r>
            <a:r>
              <a:rPr lang="en-US" sz="2600" dirty="0"/>
              <a:t>--Every person that has furnished labor or material in carrying out work provided for in a contract for which a payment bond is furnished under section 3131 of this title and that </a:t>
            </a:r>
            <a:r>
              <a:rPr lang="en-US" sz="2600" u="sng" dirty="0"/>
              <a:t>has not been paid in full within 90 days after the </a:t>
            </a:r>
            <a:r>
              <a:rPr lang="en-US" sz="2600" b="1" u="sng" dirty="0"/>
              <a:t>day on which the person did or performed the last of the labor or furnished or supplied the material </a:t>
            </a:r>
            <a:r>
              <a:rPr lang="en-US" sz="2600" u="sng" dirty="0"/>
              <a:t>for which the claim is made may bring a civil action on the payment bond </a:t>
            </a:r>
            <a:r>
              <a:rPr lang="en-US" sz="2600" dirty="0"/>
              <a:t>for the amount unpaid at the time the civil action is brought and may prosecute the action to final execution and judgment for the amount due</a:t>
            </a:r>
            <a:r>
              <a:rPr lang="en-US" sz="2600" dirty="0" smtClean="0"/>
              <a:t>.</a:t>
            </a:r>
          </a:p>
          <a:p>
            <a:pPr marL="0" indent="0">
              <a:buNone/>
            </a:pPr>
            <a:endParaRPr lang="en-US" sz="2600" dirty="0" smtClean="0"/>
          </a:p>
          <a:p>
            <a:pPr marL="0" indent="0">
              <a:buNone/>
            </a:pPr>
            <a:r>
              <a:rPr lang="en-US" sz="2600" dirty="0" smtClean="0"/>
              <a:t>40 U.S.C. s. 3133</a:t>
            </a:r>
          </a:p>
          <a:p>
            <a:pPr marL="514350" indent="-514350">
              <a:buAutoNum type="arabicParenBoth"/>
            </a:pPr>
            <a:endParaRPr lang="en-US" sz="2600" dirty="0"/>
          </a:p>
          <a:p>
            <a:pPr marL="514350" indent="-514350">
              <a:buAutoNum type="arabicParenBoth"/>
            </a:pPr>
            <a:endParaRPr lang="en-US" sz="2600" dirty="0"/>
          </a:p>
          <a:p>
            <a:endParaRPr lang="en-US" dirty="0"/>
          </a:p>
        </p:txBody>
      </p:sp>
    </p:spTree>
    <p:extLst>
      <p:ext uri="{BB962C8B-B14F-4D97-AF65-F5344CB8AC3E}">
        <p14:creationId xmlns:p14="http://schemas.microsoft.com/office/powerpoint/2010/main" val="425659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Final Furnishing (Last Day)</a:t>
            </a:r>
            <a:br>
              <a:rPr lang="en-US" sz="2800" dirty="0"/>
            </a:br>
            <a:endParaRPr lang="en-US" sz="2800" dirty="0"/>
          </a:p>
        </p:txBody>
      </p:sp>
      <p:sp>
        <p:nvSpPr>
          <p:cNvPr id="3" name="Content Placeholder 2"/>
          <p:cNvSpPr>
            <a:spLocks noGrp="1"/>
          </p:cNvSpPr>
          <p:nvPr>
            <p:ph idx="1"/>
          </p:nvPr>
        </p:nvSpPr>
        <p:spPr/>
        <p:txBody>
          <a:bodyPr>
            <a:normAutofit lnSpcReduction="10000"/>
          </a:bodyPr>
          <a:lstStyle/>
          <a:p>
            <a:r>
              <a:rPr lang="en-US" sz="2400" dirty="0" smtClean="0"/>
              <a:t>Miller Act payment bond lawsuit cannot be initiated until 90 days after claimant’s final furnishing</a:t>
            </a:r>
          </a:p>
          <a:p>
            <a:endParaRPr lang="en-US" sz="2400" dirty="0"/>
          </a:p>
          <a:p>
            <a:r>
              <a:rPr lang="en-US" sz="2400" dirty="0" smtClean="0"/>
              <a:t>If claimant is owed money and continues to perform, the claimant technically cannot sue bond until 90 days after final furnishing</a:t>
            </a:r>
          </a:p>
          <a:p>
            <a:endParaRPr lang="en-US" sz="2400" dirty="0"/>
          </a:p>
          <a:p>
            <a:r>
              <a:rPr lang="en-US" sz="2400" dirty="0" smtClean="0"/>
              <a:t>Some authority if claimant prematurity files suit (prior to 90 days from final furnishing)- claimant can file supplemental pleading post-90 days from final furnishing vs. having complaint dismissed. </a:t>
            </a:r>
            <a:r>
              <a:rPr lang="en-US" sz="2400" i="1" dirty="0" smtClean="0"/>
              <a:t>See </a:t>
            </a:r>
            <a:r>
              <a:rPr lang="en-US" sz="2400" i="1" dirty="0"/>
              <a:t>U.S. f/u/b/o Capitol Electric Supply Co. v. C.J. Electrical Contractors, Inc</a:t>
            </a:r>
            <a:r>
              <a:rPr lang="en-US" sz="2400" dirty="0"/>
              <a:t>., 535 F.2d 1326, 1327 (1st Cir. 1976</a:t>
            </a:r>
            <a:r>
              <a:rPr lang="en-US" sz="2400" dirty="0" smtClean="0"/>
              <a:t>)</a:t>
            </a:r>
          </a:p>
          <a:p>
            <a:endParaRPr lang="en-US" dirty="0"/>
          </a:p>
        </p:txBody>
      </p:sp>
    </p:spTree>
    <p:extLst>
      <p:ext uri="{BB962C8B-B14F-4D97-AF65-F5344CB8AC3E}">
        <p14:creationId xmlns:p14="http://schemas.microsoft.com/office/powerpoint/2010/main" val="2034453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Final Furnishing (Last Day)</a:t>
            </a:r>
            <a:br>
              <a:rPr lang="en-US" sz="2800" dirty="0"/>
            </a:br>
            <a:endParaRPr lang="en-US" sz="2800" dirty="0"/>
          </a:p>
        </p:txBody>
      </p:sp>
      <p:sp>
        <p:nvSpPr>
          <p:cNvPr id="3" name="Content Placeholder 2"/>
          <p:cNvSpPr>
            <a:spLocks noGrp="1"/>
          </p:cNvSpPr>
          <p:nvPr>
            <p:ph idx="1"/>
          </p:nvPr>
        </p:nvSpPr>
        <p:spPr/>
        <p:txBody>
          <a:bodyPr>
            <a:normAutofit fontScale="92500"/>
          </a:bodyPr>
          <a:lstStyle/>
          <a:p>
            <a:r>
              <a:rPr lang="en-US" sz="2400" dirty="0" smtClean="0"/>
              <a:t>Final furnishing date excludes </a:t>
            </a:r>
            <a:r>
              <a:rPr lang="en-US" sz="2400" dirty="0" err="1" smtClean="0"/>
              <a:t>punchlist</a:t>
            </a:r>
            <a:r>
              <a:rPr lang="en-US" sz="2400" dirty="0" smtClean="0"/>
              <a:t>, warranty, or corrective work</a:t>
            </a:r>
          </a:p>
          <a:p>
            <a:endParaRPr lang="en-US" sz="2400" dirty="0"/>
          </a:p>
          <a:p>
            <a:pPr lvl="2"/>
            <a:r>
              <a:rPr lang="en-US" sz="2400" dirty="0" smtClean="0"/>
              <a:t>Think daily reports, certified payroll, or payroll records</a:t>
            </a:r>
          </a:p>
          <a:p>
            <a:endParaRPr lang="en-US" sz="2400" dirty="0"/>
          </a:p>
          <a:p>
            <a:r>
              <a:rPr lang="en-US" sz="2400" dirty="0" smtClean="0"/>
              <a:t>Suppliers – actual delivery or incorporation of materials immaterial- what </a:t>
            </a:r>
            <a:r>
              <a:rPr lang="en-US" sz="2400" dirty="0"/>
              <a:t>is material is the “</a:t>
            </a:r>
            <a:r>
              <a:rPr lang="en-US" sz="2400" b="1" dirty="0"/>
              <a:t>supplier’s good faith belief that the materials were intended for the specified work [project]</a:t>
            </a:r>
            <a:r>
              <a:rPr lang="en-US" sz="2400" dirty="0" smtClean="0"/>
              <a:t>.”  </a:t>
            </a:r>
            <a:r>
              <a:rPr lang="en-US" sz="2400" i="1" dirty="0" smtClean="0"/>
              <a:t>U.S</a:t>
            </a:r>
            <a:r>
              <a:rPr lang="en-US" sz="2400" i="1" dirty="0"/>
              <a:t>. f/u/b/o Butler Supply, Inc. v. Power &amp; Data, LLC</a:t>
            </a:r>
            <a:r>
              <a:rPr lang="en-US" sz="2400" dirty="0"/>
              <a:t>, 2014 WL </a:t>
            </a:r>
            <a:r>
              <a:rPr lang="en-US" sz="2400" dirty="0" smtClean="0"/>
              <a:t>4913421, *4 </a:t>
            </a:r>
            <a:r>
              <a:rPr lang="en-US" sz="2400" dirty="0"/>
              <a:t>(</a:t>
            </a:r>
            <a:r>
              <a:rPr lang="en-US" sz="2400" dirty="0" err="1"/>
              <a:t>E.D.Miss</a:t>
            </a:r>
            <a:r>
              <a:rPr lang="en-US" sz="2400" dirty="0"/>
              <a:t>. 2014</a:t>
            </a:r>
            <a:r>
              <a:rPr lang="en-US" sz="2400" dirty="0" smtClean="0"/>
              <a:t>)</a:t>
            </a:r>
          </a:p>
          <a:p>
            <a:pPr marL="0" indent="0">
              <a:buNone/>
            </a:pPr>
            <a:endParaRPr lang="en-US" sz="2400" dirty="0" smtClean="0"/>
          </a:p>
          <a:p>
            <a:pPr lvl="2"/>
            <a:r>
              <a:rPr lang="en-US" sz="2400" dirty="0" smtClean="0"/>
              <a:t>Think invoices and delivery tickets</a:t>
            </a:r>
            <a:endParaRPr lang="en-US" sz="2400" dirty="0"/>
          </a:p>
        </p:txBody>
      </p:sp>
    </p:spTree>
    <p:extLst>
      <p:ext uri="{BB962C8B-B14F-4D97-AF65-F5344CB8AC3E}">
        <p14:creationId xmlns:p14="http://schemas.microsoft.com/office/powerpoint/2010/main" val="2687762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Final Furnishing (Last Day</a:t>
            </a:r>
            <a:r>
              <a:rPr lang="en-US" sz="2800" dirty="0" smtClean="0"/>
              <a:t>)</a:t>
            </a:r>
            <a:br>
              <a:rPr lang="en-US" sz="2800" dirty="0" smtClean="0"/>
            </a:br>
            <a:r>
              <a:rPr lang="en-US" sz="2800" dirty="0" smtClean="0"/>
              <a:t>Open Account</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92500" lnSpcReduction="10000"/>
          </a:bodyPr>
          <a:lstStyle/>
          <a:p>
            <a:r>
              <a:rPr lang="en-US" sz="2400" dirty="0" smtClean="0"/>
              <a:t>Suppliers oftentimes furnish material on open account per credit application</a:t>
            </a:r>
          </a:p>
          <a:p>
            <a:endParaRPr lang="en-US" sz="2400" dirty="0"/>
          </a:p>
          <a:p>
            <a:r>
              <a:rPr lang="en-US" sz="2400" dirty="0" smtClean="0"/>
              <a:t>Even when supplier furnishing on open account sometimes agreements may be entered (e.g., separate rental agreements) that fall under credit app</a:t>
            </a:r>
          </a:p>
          <a:p>
            <a:endParaRPr lang="en-US" sz="2400" dirty="0"/>
          </a:p>
          <a:p>
            <a:r>
              <a:rPr lang="en-US" sz="2400" dirty="0" smtClean="0"/>
              <a:t>Supplier’s final furnishing will be last date materials / equipment furnished to project (even if separate agreements signed)</a:t>
            </a:r>
          </a:p>
          <a:p>
            <a:endParaRPr lang="en-US" sz="2400" dirty="0" smtClean="0"/>
          </a:p>
          <a:p>
            <a:pPr lvl="1"/>
            <a:r>
              <a:rPr lang="en-US" sz="1800" i="1" dirty="0" err="1"/>
              <a:t>Romona</a:t>
            </a:r>
            <a:r>
              <a:rPr lang="en-US" sz="1800" i="1" dirty="0"/>
              <a:t> Equipment Rental, Inc. ex rel. U.S. v. Carolina Casualty Ins. Co</a:t>
            </a:r>
            <a:r>
              <a:rPr lang="en-US" sz="1800" dirty="0"/>
              <a:t>., 2014 WL 2782200 (9th Cir. 2014</a:t>
            </a:r>
            <a:r>
              <a:rPr lang="en-US" sz="1800" dirty="0" smtClean="0"/>
              <a:t>) – rental equipment supplier furnishing on open account not have to serve separate Notices of Nonpayment for each piece of equipment furnished under rental agreements</a:t>
            </a:r>
            <a:endParaRPr lang="en-US" sz="1800" dirty="0"/>
          </a:p>
          <a:p>
            <a:pPr lvl="1"/>
            <a:endParaRPr lang="en-US" sz="1800" dirty="0"/>
          </a:p>
        </p:txBody>
      </p:sp>
    </p:spTree>
    <p:extLst>
      <p:ext uri="{BB962C8B-B14F-4D97-AF65-F5344CB8AC3E}">
        <p14:creationId xmlns:p14="http://schemas.microsoft.com/office/powerpoint/2010/main" val="49388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Subs in Privity with the Prime Contractor</a:t>
            </a:r>
            <a:br>
              <a:rPr lang="en-US" sz="2800" dirty="0"/>
            </a:br>
            <a:endParaRPr lang="en-US" sz="2800" dirty="0"/>
          </a:p>
        </p:txBody>
      </p:sp>
      <p:sp>
        <p:nvSpPr>
          <p:cNvPr id="3" name="Content Placeholder 2"/>
          <p:cNvSpPr>
            <a:spLocks noGrp="1"/>
          </p:cNvSpPr>
          <p:nvPr>
            <p:ph idx="1"/>
          </p:nvPr>
        </p:nvSpPr>
        <p:spPr/>
        <p:txBody>
          <a:bodyPr>
            <a:normAutofit/>
          </a:bodyPr>
          <a:lstStyle/>
          <a:p>
            <a:r>
              <a:rPr lang="en-US" sz="2400" dirty="0" smtClean="0"/>
              <a:t>Subs / suppliers in </a:t>
            </a:r>
            <a:r>
              <a:rPr lang="en-US" sz="2400" dirty="0" err="1" smtClean="0"/>
              <a:t>privity</a:t>
            </a:r>
            <a:r>
              <a:rPr lang="en-US" sz="2400" dirty="0" smtClean="0"/>
              <a:t> with prime have Miller Act payment bond rights</a:t>
            </a:r>
          </a:p>
          <a:p>
            <a:endParaRPr lang="en-US" sz="2400" dirty="0"/>
          </a:p>
          <a:p>
            <a:r>
              <a:rPr lang="en-US" sz="2400" dirty="0" smtClean="0"/>
              <a:t>No Notice of Nonpayment required (a requirement of 2</a:t>
            </a:r>
            <a:r>
              <a:rPr lang="en-US" sz="2400" baseline="30000" dirty="0" smtClean="0"/>
              <a:t>nd</a:t>
            </a:r>
            <a:r>
              <a:rPr lang="en-US" sz="2400" dirty="0" smtClean="0"/>
              <a:t> tier subs and suppliers not hired by prime)</a:t>
            </a:r>
          </a:p>
          <a:p>
            <a:endParaRPr lang="en-US" sz="2400" dirty="0"/>
          </a:p>
          <a:p>
            <a:r>
              <a:rPr lang="en-US" sz="2400" dirty="0" smtClean="0"/>
              <a:t>Still must bring action after 90 days from final furnishing and within 1 year from final furnishing of claimant</a:t>
            </a:r>
            <a:endParaRPr lang="en-US" sz="2400" dirty="0"/>
          </a:p>
        </p:txBody>
      </p:sp>
    </p:spTree>
    <p:extLst>
      <p:ext uri="{BB962C8B-B14F-4D97-AF65-F5344CB8AC3E}">
        <p14:creationId xmlns:p14="http://schemas.microsoft.com/office/powerpoint/2010/main" val="1991338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Subs in Privity with the Prime </a:t>
            </a:r>
            <a:r>
              <a:rPr lang="en-US" sz="2800" dirty="0" smtClean="0"/>
              <a:t>Contractor</a:t>
            </a:r>
            <a:br>
              <a:rPr lang="en-US" sz="2800" dirty="0" smtClean="0"/>
            </a:br>
            <a:r>
              <a:rPr lang="en-US" sz="2800" dirty="0" smtClean="0"/>
              <a:t>Burden of Proof</a:t>
            </a:r>
            <a:r>
              <a:rPr lang="en-US" sz="2800" dirty="0"/>
              <a:t/>
            </a:r>
            <a:br>
              <a:rPr lang="en-US" sz="2800" dirty="0"/>
            </a:br>
            <a:endParaRPr lang="en-US" sz="2800" dirty="0"/>
          </a:p>
        </p:txBody>
      </p:sp>
      <p:sp>
        <p:nvSpPr>
          <p:cNvPr id="3" name="Content Placeholder 2"/>
          <p:cNvSpPr>
            <a:spLocks noGrp="1"/>
          </p:cNvSpPr>
          <p:nvPr>
            <p:ph idx="1"/>
          </p:nvPr>
        </p:nvSpPr>
        <p:spPr>
          <a:xfrm>
            <a:off x="457200" y="1646236"/>
            <a:ext cx="8229600" cy="4883069"/>
          </a:xfrm>
        </p:spPr>
        <p:txBody>
          <a:bodyPr>
            <a:normAutofit fontScale="77500" lnSpcReduction="20000"/>
          </a:bodyPr>
          <a:lstStyle/>
          <a:p>
            <a:r>
              <a:rPr lang="en-US" dirty="0" smtClean="0"/>
              <a:t>Claimant needs to prove:</a:t>
            </a:r>
          </a:p>
          <a:p>
            <a:pPr marL="0" indent="0">
              <a:buNone/>
            </a:pPr>
            <a:endParaRPr lang="en-US" dirty="0" smtClean="0"/>
          </a:p>
          <a:p>
            <a:pPr marL="0" indent="0">
              <a:buNone/>
            </a:pPr>
            <a:r>
              <a:rPr lang="en-US" dirty="0" smtClean="0"/>
              <a:t>	(</a:t>
            </a:r>
            <a:r>
              <a:rPr lang="en-US" dirty="0"/>
              <a:t>1) </a:t>
            </a:r>
            <a:r>
              <a:rPr lang="en-US" dirty="0" smtClean="0"/>
              <a:t>It supplied materials / labor </a:t>
            </a:r>
            <a:r>
              <a:rPr lang="en-US" dirty="0"/>
              <a:t>in </a:t>
            </a:r>
            <a:r>
              <a:rPr lang="en-US" dirty="0" smtClean="0"/>
              <a:t>prosecution </a:t>
            </a:r>
            <a:r>
              <a:rPr lang="en-US" dirty="0"/>
              <a:t>of the work provided for in </a:t>
            </a:r>
            <a:r>
              <a:rPr lang="en-US" dirty="0" smtClean="0"/>
              <a:t>the prime contract;</a:t>
            </a:r>
            <a:endParaRPr lang="en-US" dirty="0"/>
          </a:p>
          <a:p>
            <a:pPr marL="0" indent="0">
              <a:buNone/>
            </a:pPr>
            <a:r>
              <a:rPr lang="en-US" dirty="0" smtClean="0"/>
              <a:t> </a:t>
            </a:r>
          </a:p>
          <a:p>
            <a:pPr marL="0" indent="0">
              <a:buNone/>
            </a:pPr>
            <a:r>
              <a:rPr lang="en-US" dirty="0"/>
              <a:t>	</a:t>
            </a:r>
            <a:r>
              <a:rPr lang="en-US" dirty="0" smtClean="0"/>
              <a:t>(</a:t>
            </a:r>
            <a:r>
              <a:rPr lang="en-US" dirty="0"/>
              <a:t>2) </a:t>
            </a:r>
            <a:r>
              <a:rPr lang="en-US" dirty="0" smtClean="0"/>
              <a:t>It has </a:t>
            </a:r>
            <a:r>
              <a:rPr lang="en-US" dirty="0"/>
              <a:t>not been paid</a:t>
            </a:r>
            <a:r>
              <a:rPr lang="en-US" dirty="0" smtClean="0"/>
              <a:t>;</a:t>
            </a:r>
          </a:p>
          <a:p>
            <a:pPr marL="0" indent="0">
              <a:buNone/>
            </a:pPr>
            <a:endParaRPr lang="en-US" dirty="0" smtClean="0"/>
          </a:p>
          <a:p>
            <a:pPr marL="0" indent="0">
              <a:buNone/>
            </a:pPr>
            <a:r>
              <a:rPr lang="en-US" dirty="0"/>
              <a:t>	</a:t>
            </a:r>
            <a:r>
              <a:rPr lang="en-US" dirty="0" smtClean="0"/>
              <a:t>(</a:t>
            </a:r>
            <a:r>
              <a:rPr lang="en-US" dirty="0"/>
              <a:t>3) </a:t>
            </a:r>
            <a:r>
              <a:rPr lang="en-US" dirty="0" smtClean="0"/>
              <a:t>It had </a:t>
            </a:r>
            <a:r>
              <a:rPr lang="en-US" dirty="0"/>
              <a:t>a good faith belief that the </a:t>
            </a:r>
            <a:r>
              <a:rPr lang="en-US" dirty="0" smtClean="0"/>
              <a:t>materials / labor were </a:t>
            </a:r>
            <a:r>
              <a:rPr lang="en-US" dirty="0"/>
              <a:t>intended for the </a:t>
            </a:r>
            <a:r>
              <a:rPr lang="en-US" dirty="0" smtClean="0"/>
              <a:t>specified </a:t>
            </a:r>
            <a:r>
              <a:rPr lang="en-US" dirty="0"/>
              <a:t>work; and </a:t>
            </a:r>
            <a:endParaRPr lang="en-US" dirty="0" smtClean="0"/>
          </a:p>
          <a:p>
            <a:pPr marL="0" indent="0">
              <a:buNone/>
            </a:pPr>
            <a:endParaRPr lang="en-US" dirty="0" smtClean="0"/>
          </a:p>
          <a:p>
            <a:pPr marL="0" indent="0">
              <a:buNone/>
            </a:pPr>
            <a:r>
              <a:rPr lang="en-US" dirty="0"/>
              <a:t>	</a:t>
            </a:r>
            <a:r>
              <a:rPr lang="en-US" dirty="0" smtClean="0"/>
              <a:t>(</a:t>
            </a:r>
            <a:r>
              <a:rPr lang="en-US" dirty="0"/>
              <a:t>4) </a:t>
            </a:r>
            <a:r>
              <a:rPr lang="en-US" dirty="0" smtClean="0"/>
              <a:t>It meets </a:t>
            </a:r>
            <a:r>
              <a:rPr lang="en-US" dirty="0"/>
              <a:t>the jurisdictional requisites </a:t>
            </a:r>
            <a:r>
              <a:rPr lang="en-US" dirty="0" smtClean="0"/>
              <a:t>of </a:t>
            </a:r>
            <a:r>
              <a:rPr lang="en-US" dirty="0"/>
              <a:t>timely notice and </a:t>
            </a:r>
            <a:r>
              <a:rPr lang="en-US" dirty="0" smtClean="0"/>
              <a:t>filing (timely filed suit and, if required in case of 2</a:t>
            </a:r>
            <a:r>
              <a:rPr lang="en-US" baseline="30000" dirty="0" smtClean="0"/>
              <a:t>nd</a:t>
            </a:r>
            <a:r>
              <a:rPr lang="en-US" dirty="0" smtClean="0"/>
              <a:t> tier sub or supplier, timely served Notice of Nonpayment)</a:t>
            </a:r>
            <a:endParaRPr lang="en-US" dirty="0"/>
          </a:p>
        </p:txBody>
      </p:sp>
    </p:spTree>
    <p:extLst>
      <p:ext uri="{BB962C8B-B14F-4D97-AF65-F5344CB8AC3E}">
        <p14:creationId xmlns:p14="http://schemas.microsoft.com/office/powerpoint/2010/main" val="279402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487487"/>
          </a:xfrm>
        </p:spPr>
        <p:txBody>
          <a:bodyPr>
            <a:noAutofit/>
          </a:bodyPr>
          <a:lstStyle/>
          <a:p>
            <a:r>
              <a:rPr lang="en-US" sz="2200" dirty="0"/>
              <a:t>Sub-Subs or Suppliers NOT in Privity with the Prime Contractor</a:t>
            </a:r>
            <a:br>
              <a:rPr lang="en-US" sz="2200" dirty="0"/>
            </a:br>
            <a:r>
              <a:rPr lang="en-US" sz="2200" dirty="0" smtClean="0"/>
              <a:t>Suppliers</a:t>
            </a:r>
            <a:r>
              <a:rPr lang="en-US" sz="2200" dirty="0"/>
              <a:t/>
            </a:r>
            <a:br>
              <a:rPr lang="en-US" sz="2200" dirty="0"/>
            </a:br>
            <a:endParaRPr lang="en-US" sz="2200" dirty="0"/>
          </a:p>
        </p:txBody>
      </p:sp>
      <p:sp>
        <p:nvSpPr>
          <p:cNvPr id="3" name="Content Placeholder 2"/>
          <p:cNvSpPr>
            <a:spLocks noGrp="1"/>
          </p:cNvSpPr>
          <p:nvPr>
            <p:ph idx="1"/>
          </p:nvPr>
        </p:nvSpPr>
        <p:spPr/>
        <p:txBody>
          <a:bodyPr>
            <a:normAutofit fontScale="85000" lnSpcReduction="20000"/>
          </a:bodyPr>
          <a:lstStyle/>
          <a:p>
            <a:r>
              <a:rPr lang="en-US" sz="2400" dirty="0" smtClean="0"/>
              <a:t>Supplier not have to prove materials incorporated into job or materials delivered to job</a:t>
            </a:r>
          </a:p>
          <a:p>
            <a:endParaRPr lang="en-US" sz="2400" dirty="0" smtClean="0"/>
          </a:p>
          <a:p>
            <a:r>
              <a:rPr lang="en-US" sz="2400" dirty="0" smtClean="0"/>
              <a:t>Supplier still need to prove materials were supplied for prosecution of work provided for in the prime contract and had good faith belief materials intended for job</a:t>
            </a:r>
          </a:p>
          <a:p>
            <a:endParaRPr lang="en-US" sz="2400" dirty="0"/>
          </a:p>
          <a:p>
            <a:r>
              <a:rPr lang="en-US" sz="2600" i="1" dirty="0" err="1"/>
              <a:t>Erb</a:t>
            </a:r>
            <a:r>
              <a:rPr lang="en-US" sz="2600" i="1" dirty="0"/>
              <a:t> Lumber Co. v. Gregory Industries, Ltd</a:t>
            </a:r>
            <a:r>
              <a:rPr lang="en-US" sz="2600" dirty="0"/>
              <a:t>., 769 </a:t>
            </a:r>
            <a:r>
              <a:rPr lang="en-US" sz="2600" dirty="0" err="1"/>
              <a:t>F.Supp</a:t>
            </a:r>
            <a:r>
              <a:rPr lang="en-US" sz="2600" dirty="0"/>
              <a:t>. </a:t>
            </a:r>
            <a:r>
              <a:rPr lang="en-US" sz="2600" dirty="0" smtClean="0"/>
              <a:t>221, 225 </a:t>
            </a:r>
            <a:r>
              <a:rPr lang="en-US" sz="2600" dirty="0"/>
              <a:t>(</a:t>
            </a:r>
            <a:r>
              <a:rPr lang="en-US" sz="2600" dirty="0" err="1"/>
              <a:t>E.D.Mich</a:t>
            </a:r>
            <a:r>
              <a:rPr lang="en-US" sz="2600" dirty="0"/>
              <a:t>. 1991</a:t>
            </a:r>
            <a:r>
              <a:rPr lang="en-US" sz="2600" dirty="0" smtClean="0"/>
              <a:t>)- supplier’s claim included materials supplied </a:t>
            </a:r>
            <a:r>
              <a:rPr lang="en-US" sz="2600" i="1" dirty="0" smtClean="0"/>
              <a:t>after</a:t>
            </a:r>
            <a:r>
              <a:rPr lang="en-US" sz="2600" dirty="0" smtClean="0"/>
              <a:t> job at-issue was certified as complete; court said, “[G]</a:t>
            </a:r>
            <a:r>
              <a:rPr lang="en-US" sz="2600" dirty="0" err="1" smtClean="0"/>
              <a:t>iven</a:t>
            </a:r>
            <a:r>
              <a:rPr lang="en-US" sz="2600" dirty="0" smtClean="0"/>
              <a:t> </a:t>
            </a:r>
            <a:r>
              <a:rPr lang="en-US" sz="2600" dirty="0"/>
              <a:t>that contract work was certified as complete prior to any delivery materials by </a:t>
            </a:r>
            <a:r>
              <a:rPr lang="en-US" sz="2600" dirty="0" err="1"/>
              <a:t>Erb</a:t>
            </a:r>
            <a:r>
              <a:rPr lang="en-US" sz="2600" dirty="0"/>
              <a:t> [supplier], it is impossible for any of the materials to have been provided in prosecution of the contract work….Good faith delivery is not a substitute for supplying materials in prosecution of work provided for in the </a:t>
            </a:r>
            <a:r>
              <a:rPr lang="en-US" sz="2600" dirty="0" smtClean="0"/>
              <a:t>contract.”</a:t>
            </a:r>
            <a:endParaRPr lang="en-US" sz="2600" dirty="0"/>
          </a:p>
        </p:txBody>
      </p:sp>
    </p:spTree>
    <p:extLst>
      <p:ext uri="{BB962C8B-B14F-4D97-AF65-F5344CB8AC3E}">
        <p14:creationId xmlns:p14="http://schemas.microsoft.com/office/powerpoint/2010/main" val="2727674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573778"/>
          </a:xfrm>
        </p:spPr>
        <p:txBody>
          <a:bodyPr>
            <a:noAutofit/>
          </a:bodyPr>
          <a:lstStyle/>
          <a:p>
            <a:pPr lvl="0"/>
            <a:r>
              <a:rPr lang="en-US" sz="2400" dirty="0"/>
              <a:t>Sub-Subs or Suppliers NOT in Privity with the Prime </a:t>
            </a:r>
            <a:r>
              <a:rPr lang="en-US" sz="2400" dirty="0" smtClean="0"/>
              <a:t>Contractor</a:t>
            </a:r>
            <a:br>
              <a:rPr lang="en-US" sz="2400" dirty="0" smtClean="0"/>
            </a:br>
            <a:r>
              <a:rPr lang="en-US" sz="2400" dirty="0" smtClean="0"/>
              <a:t>Notice of Nonpayment</a:t>
            </a:r>
            <a:r>
              <a:rPr lang="en-US" sz="2400" dirty="0"/>
              <a:t/>
            </a:r>
            <a:br>
              <a:rPr lang="en-US" sz="2400" dirty="0"/>
            </a:br>
            <a:endParaRPr lang="en-US" sz="2400" dirty="0"/>
          </a:p>
        </p:txBody>
      </p:sp>
      <p:sp>
        <p:nvSpPr>
          <p:cNvPr id="3" name="Content Placeholder 2"/>
          <p:cNvSpPr>
            <a:spLocks noGrp="1"/>
          </p:cNvSpPr>
          <p:nvPr>
            <p:ph idx="1"/>
          </p:nvPr>
        </p:nvSpPr>
        <p:spPr>
          <a:xfrm>
            <a:off x="457200" y="1646237"/>
            <a:ext cx="8229600" cy="4526280"/>
          </a:xfrm>
        </p:spPr>
        <p:txBody>
          <a:bodyPr>
            <a:normAutofit fontScale="55000" lnSpcReduction="20000"/>
          </a:bodyPr>
          <a:lstStyle/>
          <a:p>
            <a:pPr marL="0" indent="0">
              <a:buNone/>
            </a:pPr>
            <a:r>
              <a:rPr lang="en-US" b="1" dirty="0"/>
              <a:t>(2) Person having direct contractual relationship with a subcontractor.</a:t>
            </a:r>
            <a:r>
              <a:rPr lang="en-US" dirty="0"/>
              <a:t>--A person having a direct contractual relationship with a subcontractor </a:t>
            </a:r>
            <a:r>
              <a:rPr lang="en-US" u="sng" dirty="0"/>
              <a:t>but no contractual relationship, express or implied, with the contractor furnishing the payment bond may bring a civil action on the payment bond on giving </a:t>
            </a:r>
            <a:r>
              <a:rPr lang="en-US" b="1" u="sng" dirty="0"/>
              <a:t>written notice to the contractor </a:t>
            </a:r>
            <a:r>
              <a:rPr lang="en-US" u="sng" dirty="0"/>
              <a:t>within 90 days from the date on which the person did or performed the last of the labor or furnished or supplied the last of the material for which the claim is made. The action must state with substantial accuracy the amount claimed and the name of the party to whom the material was furnished or supplied or for whom the labor was done or performed. The notice shall be served</a:t>
            </a:r>
            <a:r>
              <a:rPr lang="en-US" dirty="0"/>
              <a:t>--</a:t>
            </a:r>
          </a:p>
          <a:p>
            <a:pPr marL="0" indent="0">
              <a:buNone/>
            </a:pPr>
            <a:r>
              <a:rPr lang="en-US" b="1" dirty="0"/>
              <a:t>(A)</a:t>
            </a:r>
            <a:r>
              <a:rPr lang="en-US" dirty="0"/>
              <a:t> by any means that provides written, third-party verification of delivery to the contractor at any place the contractor maintains an office or conducts business or at the contractor's residence; or</a:t>
            </a:r>
          </a:p>
          <a:p>
            <a:pPr marL="0" indent="0">
              <a:buNone/>
            </a:pPr>
            <a:r>
              <a:rPr lang="en-US" b="1" dirty="0"/>
              <a:t>(B)</a:t>
            </a:r>
            <a:r>
              <a:rPr lang="en-US" dirty="0"/>
              <a:t> in any manner in which the United States marshal of the district in which the public improvement is situated by law may serve summons</a:t>
            </a:r>
            <a:r>
              <a:rPr lang="en-US" dirty="0" smtClean="0"/>
              <a:t>.</a:t>
            </a:r>
          </a:p>
          <a:p>
            <a:pPr marL="0" indent="0">
              <a:buNone/>
            </a:pPr>
            <a:endParaRPr lang="en-US" dirty="0"/>
          </a:p>
          <a:p>
            <a:pPr marL="0" indent="0">
              <a:buNone/>
            </a:pPr>
            <a:r>
              <a:rPr lang="en-US" dirty="0" smtClean="0"/>
              <a:t>40 U.S.C. s. 3133</a:t>
            </a:r>
            <a:endParaRPr lang="en-US" dirty="0"/>
          </a:p>
          <a:p>
            <a:pPr marL="0" indent="0">
              <a:buNone/>
            </a:pPr>
            <a:endParaRPr lang="en-US" dirty="0"/>
          </a:p>
        </p:txBody>
      </p:sp>
    </p:spTree>
    <p:extLst>
      <p:ext uri="{BB962C8B-B14F-4D97-AF65-F5344CB8AC3E}">
        <p14:creationId xmlns:p14="http://schemas.microsoft.com/office/powerpoint/2010/main" val="280015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Outline</a:t>
            </a:r>
            <a:endParaRPr lang="en-US" sz="3200" dirty="0"/>
          </a:p>
        </p:txBody>
      </p:sp>
      <p:sp>
        <p:nvSpPr>
          <p:cNvPr id="3" name="Content Placeholder 2"/>
          <p:cNvSpPr>
            <a:spLocks noGrp="1"/>
          </p:cNvSpPr>
          <p:nvPr>
            <p:ph idx="1"/>
          </p:nvPr>
        </p:nvSpPr>
        <p:spPr>
          <a:xfrm>
            <a:off x="457200" y="1396537"/>
            <a:ext cx="8229600" cy="4553378"/>
          </a:xfrm>
        </p:spPr>
        <p:txBody>
          <a:bodyPr>
            <a:normAutofit fontScale="92500" lnSpcReduction="10000"/>
          </a:bodyPr>
          <a:lstStyle/>
          <a:p>
            <a:endParaRPr lang="en-US" dirty="0"/>
          </a:p>
          <a:p>
            <a:pPr lvl="0"/>
            <a:r>
              <a:rPr lang="en-US" dirty="0"/>
              <a:t>Miller Act – Statutory </a:t>
            </a:r>
            <a:r>
              <a:rPr lang="en-US" dirty="0" smtClean="0"/>
              <a:t>Language</a:t>
            </a:r>
            <a:endParaRPr lang="en-US" dirty="0"/>
          </a:p>
          <a:p>
            <a:pPr lvl="0"/>
            <a:r>
              <a:rPr lang="en-US" dirty="0"/>
              <a:t>Claimants under the Miller Act</a:t>
            </a:r>
          </a:p>
          <a:p>
            <a:pPr lvl="0"/>
            <a:r>
              <a:rPr lang="en-US" dirty="0"/>
              <a:t>Final Furnishing (Last Day)</a:t>
            </a:r>
          </a:p>
          <a:p>
            <a:pPr lvl="0"/>
            <a:r>
              <a:rPr lang="en-US" dirty="0"/>
              <a:t>Subs in Privity with the Prime Contractor</a:t>
            </a:r>
          </a:p>
          <a:p>
            <a:pPr lvl="0"/>
            <a:r>
              <a:rPr lang="en-US" dirty="0"/>
              <a:t>Sub-Subs or Suppliers NOT in Privity with the Prime Contractor</a:t>
            </a:r>
          </a:p>
          <a:p>
            <a:pPr lvl="0"/>
            <a:r>
              <a:rPr lang="en-US" dirty="0"/>
              <a:t>Releases </a:t>
            </a:r>
          </a:p>
          <a:p>
            <a:pPr lvl="0"/>
            <a:r>
              <a:rPr lang="en-US" dirty="0"/>
              <a:t>Statute of Limitations</a:t>
            </a:r>
          </a:p>
          <a:p>
            <a:pPr lvl="0"/>
            <a:r>
              <a:rPr lang="en-US" dirty="0"/>
              <a:t>Lawsuits</a:t>
            </a:r>
          </a:p>
          <a:p>
            <a:endParaRPr lang="en-US" dirty="0"/>
          </a:p>
        </p:txBody>
      </p:sp>
    </p:spTree>
    <p:extLst>
      <p:ext uri="{BB962C8B-B14F-4D97-AF65-F5344CB8AC3E}">
        <p14:creationId xmlns:p14="http://schemas.microsoft.com/office/powerpoint/2010/main" val="2695559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5"/>
            <a:ext cx="8229600" cy="1392701"/>
          </a:xfrm>
        </p:spPr>
        <p:txBody>
          <a:bodyPr>
            <a:noAutofit/>
          </a:bodyPr>
          <a:lstStyle/>
          <a:p>
            <a:r>
              <a:rPr lang="en-US" sz="2400" dirty="0"/>
              <a:t>Sub-Subs or Suppliers NOT in Privity with the Prime Contractor</a:t>
            </a:r>
            <a:br>
              <a:rPr lang="en-US" sz="2400" dirty="0"/>
            </a:br>
            <a:r>
              <a:rPr lang="en-US" sz="2400" dirty="0"/>
              <a:t>Notice of Nonpayment</a:t>
            </a:r>
            <a:r>
              <a:rPr lang="en-US" sz="2400" dirty="0" smtClean="0"/>
              <a:t>-Timely Service</a:t>
            </a: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r>
              <a:rPr lang="en-US" sz="2400" dirty="0" smtClean="0"/>
              <a:t>Sub-subs / suppliers not in </a:t>
            </a:r>
            <a:r>
              <a:rPr lang="en-US" sz="2400" dirty="0" err="1" smtClean="0"/>
              <a:t>privity</a:t>
            </a:r>
            <a:r>
              <a:rPr lang="en-US" sz="2400" dirty="0" smtClean="0"/>
              <a:t> with prime must serve Notice of Nonpayment within 90 days of final furnishing</a:t>
            </a:r>
          </a:p>
          <a:p>
            <a:endParaRPr lang="en-US" sz="2400" dirty="0"/>
          </a:p>
          <a:p>
            <a:r>
              <a:rPr lang="en-US" sz="2400" dirty="0" smtClean="0"/>
              <a:t>Remember, Notice of Nonpayment not a requirement of first tier subs or suppliers hired by prime</a:t>
            </a:r>
          </a:p>
          <a:p>
            <a:endParaRPr lang="en-US" sz="2400" dirty="0"/>
          </a:p>
        </p:txBody>
      </p:sp>
    </p:spTree>
    <p:extLst>
      <p:ext uri="{BB962C8B-B14F-4D97-AF65-F5344CB8AC3E}">
        <p14:creationId xmlns:p14="http://schemas.microsoft.com/office/powerpoint/2010/main" val="3457507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1676"/>
            <a:ext cx="8229600" cy="1044561"/>
          </a:xfrm>
        </p:spPr>
        <p:txBody>
          <a:bodyPr>
            <a:noAutofit/>
          </a:bodyPr>
          <a:lstStyle/>
          <a:p>
            <a:r>
              <a:rPr lang="en-US" sz="2400" dirty="0"/>
              <a:t>Sub-Subs or Suppliers NOT in Privity with the Prime Contractor</a:t>
            </a:r>
            <a:br>
              <a:rPr lang="en-US" sz="2400" dirty="0"/>
            </a:br>
            <a:r>
              <a:rPr lang="en-US" sz="2400" dirty="0"/>
              <a:t>Notice of </a:t>
            </a:r>
            <a:r>
              <a:rPr lang="en-US" sz="2400" dirty="0" smtClean="0"/>
              <a:t>Nonpayment-Substantial Accuracy</a:t>
            </a: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r>
              <a:rPr lang="en-US" sz="2400" dirty="0" smtClean="0"/>
              <a:t>Notice of Nonpayment needs to state with substantial accuracy amount claim; failure to do so could be fatal</a:t>
            </a:r>
          </a:p>
          <a:p>
            <a:endParaRPr lang="en-US" sz="2400" dirty="0"/>
          </a:p>
          <a:p>
            <a:r>
              <a:rPr lang="en-US" sz="2400" i="1" dirty="0"/>
              <a:t>U.S. ex rel. Sun Coast Contracting Services, LLC v. DQSI, LLC</a:t>
            </a:r>
            <a:r>
              <a:rPr lang="en-US" sz="2400" dirty="0"/>
              <a:t>, 2014 WL 5431373 (</a:t>
            </a:r>
            <a:r>
              <a:rPr lang="en-US" sz="2400" dirty="0" err="1"/>
              <a:t>M.D.La</a:t>
            </a:r>
            <a:r>
              <a:rPr lang="en-US" sz="2400" dirty="0"/>
              <a:t>. 2014)</a:t>
            </a:r>
            <a:r>
              <a:rPr lang="en-US" sz="2400" dirty="0" smtClean="0"/>
              <a:t>- Sub-sub argued sub’s letter to prime served as Notice of Nonpayment; however, letter never mentioned sub-sub or specific amount sub-sub was owed; court held sub-sub had no Miller Act payment bond rights since it didn’t properly serve Notice of Nonpayment</a:t>
            </a:r>
            <a:endParaRPr lang="en-US" sz="2400" dirty="0"/>
          </a:p>
          <a:p>
            <a:endParaRPr lang="en-US" sz="2400" dirty="0" smtClean="0"/>
          </a:p>
          <a:p>
            <a:endParaRPr lang="en-US" sz="2800" dirty="0"/>
          </a:p>
          <a:p>
            <a:endParaRPr lang="en-US" sz="2800" dirty="0"/>
          </a:p>
        </p:txBody>
      </p:sp>
    </p:spTree>
    <p:extLst>
      <p:ext uri="{BB962C8B-B14F-4D97-AF65-F5344CB8AC3E}">
        <p14:creationId xmlns:p14="http://schemas.microsoft.com/office/powerpoint/2010/main" val="1457116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91582"/>
            <a:ext cx="8115300" cy="1254655"/>
          </a:xfrm>
        </p:spPr>
        <p:txBody>
          <a:bodyPr>
            <a:noAutofit/>
          </a:bodyPr>
          <a:lstStyle/>
          <a:p>
            <a:r>
              <a:rPr lang="en-US" sz="2400" dirty="0"/>
              <a:t>Sub-Subs or Suppliers NOT in Privity with the Prime Contractor</a:t>
            </a:r>
            <a:br>
              <a:rPr lang="en-US" sz="2400" dirty="0"/>
            </a:br>
            <a:r>
              <a:rPr lang="en-US" sz="2400" dirty="0"/>
              <a:t>Notice of Nonpayment-Substantial Accuracy</a:t>
            </a:r>
            <a:br>
              <a:rPr lang="en-US" sz="2400" dirty="0"/>
            </a:br>
            <a:endParaRPr lang="en-US" sz="2400" dirty="0"/>
          </a:p>
        </p:txBody>
      </p:sp>
      <p:sp>
        <p:nvSpPr>
          <p:cNvPr id="3" name="Content Placeholder 2"/>
          <p:cNvSpPr>
            <a:spLocks noGrp="1"/>
          </p:cNvSpPr>
          <p:nvPr>
            <p:ph idx="1"/>
          </p:nvPr>
        </p:nvSpPr>
        <p:spPr>
          <a:xfrm>
            <a:off x="457199" y="1545167"/>
            <a:ext cx="8411633" cy="4762500"/>
          </a:xfrm>
        </p:spPr>
        <p:txBody>
          <a:bodyPr>
            <a:normAutofit fontScale="85000" lnSpcReduction="20000"/>
          </a:bodyPr>
          <a:lstStyle/>
          <a:p>
            <a:r>
              <a:rPr lang="en-US" sz="2400" i="1" dirty="0" smtClean="0"/>
              <a:t>But see U.S</a:t>
            </a:r>
            <a:r>
              <a:rPr lang="en-US" sz="2400" i="1" dirty="0"/>
              <a:t>. f/u/b/o Columbus Fire &amp; Safety Equipment Co., Inc. v. Anderson Electric Co., Inc.</a:t>
            </a:r>
            <a:r>
              <a:rPr lang="en-US" sz="2400" dirty="0"/>
              <a:t>, 2014 WL 931262 (M.D. GA 2014</a:t>
            </a:r>
            <a:r>
              <a:rPr lang="en-US" sz="2400" dirty="0" smtClean="0"/>
              <a:t>)-  supplier notified prime and surety of nonpayment but only sent Notice of Nonpayment with specific amount it was owed to surety; issue was whether supplier properly served Notice of Nonpayment</a:t>
            </a:r>
          </a:p>
          <a:p>
            <a:endParaRPr lang="en-US" sz="2400" dirty="0"/>
          </a:p>
          <a:p>
            <a:pPr marL="0" indent="0">
              <a:buNone/>
            </a:pPr>
            <a:r>
              <a:rPr lang="en-US" sz="2400" dirty="0" smtClean="0"/>
              <a:t>“The </a:t>
            </a:r>
            <a:r>
              <a:rPr lang="en-US" sz="2400" dirty="0"/>
              <a:t>purpose of the notice requirement of the Miller Act is to alert a general contractor that payment will be expected directly from him, rather than from the subcontractor with whom the </a:t>
            </a:r>
            <a:r>
              <a:rPr lang="en-US" sz="2400" dirty="0" err="1"/>
              <a:t>materialman</a:t>
            </a:r>
            <a:r>
              <a:rPr lang="en-US" sz="2400" dirty="0"/>
              <a:t> [supplier] dealt directly</a:t>
            </a:r>
            <a:r>
              <a:rPr lang="en-US" sz="2400" dirty="0" smtClean="0"/>
              <a:t>. </a:t>
            </a:r>
          </a:p>
          <a:p>
            <a:pPr marL="0" indent="0">
              <a:buNone/>
            </a:pPr>
            <a:r>
              <a:rPr lang="en-US" sz="2400" dirty="0" smtClean="0"/>
              <a:t>***</a:t>
            </a:r>
            <a:r>
              <a:rPr lang="sk-SK" sz="2400" dirty="0"/>
              <a:t> </a:t>
            </a:r>
          </a:p>
          <a:p>
            <a:pPr marL="0" indent="0">
              <a:buNone/>
            </a:pPr>
            <a:r>
              <a:rPr lang="sk-SK" sz="2400" dirty="0" smtClean="0"/>
              <a:t>That </a:t>
            </a:r>
            <a:r>
              <a:rPr lang="sk-SK" sz="2400" dirty="0"/>
              <a:t>notice does not, however, have to be entirely in one writing for it to comply with the Miller Act. Written notice may be considered in conjunction with other writings or even oral statements to determine whether the general contractor was adequately informed, expressly or impliedly, that the supplier is looking to the general contractor for payment so that it plainly appears that the nature and state of the indebtedness was brought home to the general contractor.” </a:t>
            </a:r>
            <a:endParaRPr lang="en-US" sz="2400" dirty="0"/>
          </a:p>
        </p:txBody>
      </p:sp>
    </p:spTree>
    <p:extLst>
      <p:ext uri="{BB962C8B-B14F-4D97-AF65-F5344CB8AC3E}">
        <p14:creationId xmlns:p14="http://schemas.microsoft.com/office/powerpoint/2010/main" val="412270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32882"/>
          </a:xfrm>
        </p:spPr>
        <p:txBody>
          <a:bodyPr>
            <a:noAutofit/>
          </a:bodyPr>
          <a:lstStyle/>
          <a:p>
            <a:r>
              <a:rPr lang="en-US" sz="2200" dirty="0"/>
              <a:t>Sub-Subs or Suppliers NOT in Privity with the Prime Contractor</a:t>
            </a:r>
            <a:br>
              <a:rPr lang="en-US" sz="2200" dirty="0"/>
            </a:br>
            <a:r>
              <a:rPr lang="en-US" sz="2200" dirty="0" smtClean="0"/>
              <a:t>Sub’s Bankruptcy will Not Preclude Claim</a:t>
            </a:r>
            <a:endParaRPr lang="en-US" sz="2200" dirty="0"/>
          </a:p>
        </p:txBody>
      </p:sp>
      <p:sp>
        <p:nvSpPr>
          <p:cNvPr id="3" name="Content Placeholder 2"/>
          <p:cNvSpPr>
            <a:spLocks noGrp="1"/>
          </p:cNvSpPr>
          <p:nvPr>
            <p:ph idx="1"/>
          </p:nvPr>
        </p:nvSpPr>
        <p:spPr>
          <a:xfrm>
            <a:off x="457200" y="1871883"/>
            <a:ext cx="8229600" cy="4791128"/>
          </a:xfrm>
        </p:spPr>
        <p:txBody>
          <a:bodyPr>
            <a:normAutofit fontScale="92500" lnSpcReduction="10000"/>
          </a:bodyPr>
          <a:lstStyle/>
          <a:p>
            <a:r>
              <a:rPr lang="en-US" sz="2600" dirty="0" smtClean="0"/>
              <a:t>A sub’s bankruptcy won’t preclude Miller Act payment bond claim by 2</a:t>
            </a:r>
            <a:r>
              <a:rPr lang="en-US" sz="2600" baseline="30000" dirty="0" smtClean="0"/>
              <a:t>nd</a:t>
            </a:r>
            <a:r>
              <a:rPr lang="en-US" sz="2600" dirty="0" smtClean="0"/>
              <a:t> tier sub</a:t>
            </a:r>
          </a:p>
          <a:p>
            <a:endParaRPr lang="en-US" sz="2400" dirty="0" smtClean="0"/>
          </a:p>
          <a:p>
            <a:r>
              <a:rPr lang="en-US" sz="2600" i="1" dirty="0"/>
              <a:t>J&amp;B Boat Rental, LLC v. Jag Construction Services, Inc</a:t>
            </a:r>
            <a:r>
              <a:rPr lang="en-US" sz="2600" dirty="0"/>
              <a:t>., 2015 WL 237604 (</a:t>
            </a:r>
            <a:r>
              <a:rPr lang="en-US" sz="2600" dirty="0" err="1"/>
              <a:t>E.D.La</a:t>
            </a:r>
            <a:r>
              <a:rPr lang="en-US" sz="2600" dirty="0"/>
              <a:t>. 2015</a:t>
            </a:r>
            <a:r>
              <a:rPr lang="en-US" sz="2600" dirty="0" smtClean="0"/>
              <a:t>)- sub entered into oral contract with supplier; supplier sued sub for breach of contract and sued Miller Act payment bond;  supplier had evidentiary hearing in bankruptcy where it was determined there was contract and amount of contract;  supplier only paid a fraction of contract amount from sub’s bankruptcy estate;  court held what supplier recovered in bankruptcy proceeding against sub had no bearing in lawsuit against surety (other than, perhaps, amount it had been paid from estate)</a:t>
            </a:r>
            <a:endParaRPr lang="en-US" sz="2600" dirty="0"/>
          </a:p>
          <a:p>
            <a:endParaRPr lang="en-US" dirty="0"/>
          </a:p>
        </p:txBody>
      </p:sp>
    </p:spTree>
    <p:extLst>
      <p:ext uri="{BB962C8B-B14F-4D97-AF65-F5344CB8AC3E}">
        <p14:creationId xmlns:p14="http://schemas.microsoft.com/office/powerpoint/2010/main" val="280073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Releases</a:t>
            </a:r>
            <a:br>
              <a:rPr lang="en-US" sz="2800" dirty="0" smtClean="0"/>
            </a:br>
            <a:r>
              <a:rPr lang="en-US" sz="2800" dirty="0" smtClean="0"/>
              <a:t>Carve Out Rights </a:t>
            </a:r>
            <a:endParaRPr lang="en-US" sz="2800" dirty="0"/>
          </a:p>
        </p:txBody>
      </p:sp>
      <p:sp>
        <p:nvSpPr>
          <p:cNvPr id="3" name="Content Placeholder 2"/>
          <p:cNvSpPr>
            <a:spLocks noGrp="1"/>
          </p:cNvSpPr>
          <p:nvPr>
            <p:ph idx="1"/>
          </p:nvPr>
        </p:nvSpPr>
        <p:spPr/>
        <p:txBody>
          <a:bodyPr/>
          <a:lstStyle/>
          <a:p>
            <a:r>
              <a:rPr lang="en-US" sz="2400" dirty="0" smtClean="0"/>
              <a:t>Do NOT release claims and rights (</a:t>
            </a:r>
            <a:r>
              <a:rPr lang="en-US" sz="2400" dirty="0" err="1" smtClean="0"/>
              <a:t>add’l</a:t>
            </a:r>
            <a:r>
              <a:rPr lang="en-US" sz="2400" dirty="0" smtClean="0"/>
              <a:t> work, delay, acceleration, inefficiency, etc.) that you are not prepared to release when giving progress payment releases or final releases in consideration of payment</a:t>
            </a:r>
          </a:p>
          <a:p>
            <a:endParaRPr lang="en-US" dirty="0" smtClean="0"/>
          </a:p>
          <a:p>
            <a:r>
              <a:rPr lang="en-US" sz="2400" dirty="0" smtClean="0"/>
              <a:t>Carve out those claims and rights you do NOT want to release – preserve the argument to pursue these claims; otherwise, a party that was released (e.g., surety) will raise that as a strong defense to payment bond claim</a:t>
            </a:r>
            <a:endParaRPr lang="en-US" sz="2400" dirty="0"/>
          </a:p>
          <a:p>
            <a:endParaRPr lang="en-US" dirty="0"/>
          </a:p>
        </p:txBody>
      </p:sp>
    </p:spTree>
    <p:extLst>
      <p:ext uri="{BB962C8B-B14F-4D97-AF65-F5344CB8AC3E}">
        <p14:creationId xmlns:p14="http://schemas.microsoft.com/office/powerpoint/2010/main" val="267968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Releases</a:t>
            </a:r>
            <a:br>
              <a:rPr lang="en-US" sz="2400" dirty="0"/>
            </a:br>
            <a:r>
              <a:rPr lang="en-US" sz="2400" dirty="0"/>
              <a:t>Carve Out Rights </a:t>
            </a:r>
          </a:p>
        </p:txBody>
      </p:sp>
      <p:sp>
        <p:nvSpPr>
          <p:cNvPr id="3" name="Content Placeholder 2"/>
          <p:cNvSpPr>
            <a:spLocks noGrp="1"/>
          </p:cNvSpPr>
          <p:nvPr>
            <p:ph idx="1"/>
          </p:nvPr>
        </p:nvSpPr>
        <p:spPr/>
        <p:txBody>
          <a:bodyPr>
            <a:normAutofit/>
          </a:bodyPr>
          <a:lstStyle/>
          <a:p>
            <a:r>
              <a:rPr lang="en-US" sz="2400" i="1" dirty="0"/>
              <a:t>U.S. f/u/b/o </a:t>
            </a:r>
            <a:r>
              <a:rPr lang="en-US" sz="2400" i="1" dirty="0" err="1"/>
              <a:t>Chasney</a:t>
            </a:r>
            <a:r>
              <a:rPr lang="en-US" sz="2400" i="1" dirty="0"/>
              <a:t> and Company, Inc. v. Hartford Accident &amp; Indemnity Co</a:t>
            </a:r>
            <a:r>
              <a:rPr lang="en-US" sz="2400" dirty="0"/>
              <a:t>., 2016 WL 852730 </a:t>
            </a:r>
            <a:r>
              <a:rPr lang="en-US" sz="2400" dirty="0" err="1"/>
              <a:t>D.Md</a:t>
            </a:r>
            <a:r>
              <a:rPr lang="en-US" sz="2400" dirty="0"/>
              <a:t>. 2016</a:t>
            </a:r>
            <a:r>
              <a:rPr lang="en-US" sz="2400" dirty="0" smtClean="0"/>
              <a:t>) – sub waived and released delay damages against Miller Act payment bond surety through set date by executing waivers and release in exchange for payment; even though sub may not have intended to waive such rights against the surety, the releases it executed were unambiguous</a:t>
            </a:r>
            <a:endParaRPr lang="en-US" sz="2400" dirty="0"/>
          </a:p>
        </p:txBody>
      </p:sp>
    </p:spTree>
    <p:extLst>
      <p:ext uri="{BB962C8B-B14F-4D97-AF65-F5344CB8AC3E}">
        <p14:creationId xmlns:p14="http://schemas.microsoft.com/office/powerpoint/2010/main" val="2222578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927533"/>
          </a:xfrm>
        </p:spPr>
        <p:txBody>
          <a:bodyPr>
            <a:normAutofit/>
          </a:bodyPr>
          <a:lstStyle/>
          <a:p>
            <a:r>
              <a:rPr lang="en-US" sz="2400" dirty="0"/>
              <a:t>Statute of </a:t>
            </a:r>
            <a:r>
              <a:rPr lang="en-US" sz="2400" dirty="0" smtClean="0"/>
              <a:t>Limitations</a:t>
            </a:r>
            <a:br>
              <a:rPr lang="en-US" sz="2400" dirty="0" smtClean="0"/>
            </a:br>
            <a:r>
              <a:rPr lang="en-US" sz="2400" dirty="0" err="1" smtClean="0"/>
              <a:t>OneYear</a:t>
            </a:r>
            <a:r>
              <a:rPr lang="en-US" sz="2400" dirty="0" smtClean="0"/>
              <a:t> from Final Furnishing</a:t>
            </a:r>
            <a:endParaRPr lang="en-US" sz="2400" dirty="0"/>
          </a:p>
        </p:txBody>
      </p:sp>
      <p:sp>
        <p:nvSpPr>
          <p:cNvPr id="3" name="Content Placeholder 2"/>
          <p:cNvSpPr>
            <a:spLocks noGrp="1"/>
          </p:cNvSpPr>
          <p:nvPr>
            <p:ph idx="1"/>
          </p:nvPr>
        </p:nvSpPr>
        <p:spPr/>
        <p:txBody>
          <a:bodyPr>
            <a:normAutofit/>
          </a:bodyPr>
          <a:lstStyle/>
          <a:p>
            <a:pPr marL="0" indent="0">
              <a:buNone/>
            </a:pPr>
            <a:r>
              <a:rPr lang="en-US" sz="2400" b="1" dirty="0"/>
              <a:t>(4) Period in which action must be brought.</a:t>
            </a:r>
            <a:r>
              <a:rPr lang="en-US" sz="2400" dirty="0"/>
              <a:t>--An action brought under this subsection must be brought no later than </a:t>
            </a:r>
            <a:r>
              <a:rPr lang="en-US" sz="2400" u="sng" dirty="0"/>
              <a:t>one year after the day on which the last of the labor was performed or material was supplied by the person bringing the action</a:t>
            </a:r>
            <a:r>
              <a:rPr lang="en-US" sz="2400" dirty="0"/>
              <a:t>.</a:t>
            </a:r>
          </a:p>
          <a:p>
            <a:pPr marL="0" indent="0">
              <a:buNone/>
            </a:pPr>
            <a:endParaRPr lang="en-US" sz="2400" dirty="0" smtClean="0"/>
          </a:p>
          <a:p>
            <a:pPr marL="0" indent="0">
              <a:buNone/>
            </a:pPr>
            <a:r>
              <a:rPr lang="en-US" sz="2400" dirty="0" smtClean="0"/>
              <a:t>40 U.S.C. s. 3133</a:t>
            </a:r>
            <a:endParaRPr lang="en-US" sz="2400" dirty="0"/>
          </a:p>
        </p:txBody>
      </p:sp>
    </p:spTree>
    <p:extLst>
      <p:ext uri="{BB962C8B-B14F-4D97-AF65-F5344CB8AC3E}">
        <p14:creationId xmlns:p14="http://schemas.microsoft.com/office/powerpoint/2010/main" val="158519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Statute of Limitations</a:t>
            </a:r>
            <a:br>
              <a:rPr lang="en-US" sz="2800" dirty="0"/>
            </a:br>
            <a:r>
              <a:rPr lang="en-US" sz="2800" dirty="0" smtClean="0"/>
              <a:t>Make Sure to Timely Sue</a:t>
            </a:r>
            <a:endParaRPr lang="en-US" sz="2800" dirty="0"/>
          </a:p>
        </p:txBody>
      </p:sp>
      <p:sp>
        <p:nvSpPr>
          <p:cNvPr id="3" name="Content Placeholder 2"/>
          <p:cNvSpPr>
            <a:spLocks noGrp="1"/>
          </p:cNvSpPr>
          <p:nvPr>
            <p:ph idx="1"/>
          </p:nvPr>
        </p:nvSpPr>
        <p:spPr/>
        <p:txBody>
          <a:bodyPr>
            <a:normAutofit/>
          </a:bodyPr>
          <a:lstStyle/>
          <a:p>
            <a:r>
              <a:rPr lang="en-US" sz="2400" dirty="0" smtClean="0"/>
              <a:t>Do not neglect statute of limitations; preserve your Miller Act payment bond rights by timely filing suit</a:t>
            </a:r>
          </a:p>
          <a:p>
            <a:endParaRPr lang="en-US" sz="2400" dirty="0"/>
          </a:p>
          <a:p>
            <a:r>
              <a:rPr lang="nb-NO" sz="2400" i="1" dirty="0"/>
              <a:t>Thomas v. </a:t>
            </a:r>
            <a:r>
              <a:rPr lang="nb-NO" sz="2400" i="1" dirty="0" err="1"/>
              <a:t>Burkhardt</a:t>
            </a:r>
            <a:r>
              <a:rPr lang="nb-NO" sz="2400" dirty="0"/>
              <a:t>, 2016 WL 143351 (11th </a:t>
            </a:r>
            <a:r>
              <a:rPr lang="nb-NO" sz="2400" dirty="0" err="1"/>
              <a:t>Cir</a:t>
            </a:r>
            <a:r>
              <a:rPr lang="nb-NO" sz="2400" dirty="0"/>
              <a:t>. 2016) </a:t>
            </a:r>
            <a:r>
              <a:rPr lang="en-US" sz="2400" dirty="0" smtClean="0"/>
              <a:t>- Sub sued prime and recovered judgment but could NOT collect; sub then tried to sue surety to collect on judgment but statute of limitations expired and surety not bound by judgment against prime</a:t>
            </a:r>
            <a:endParaRPr lang="en-US" sz="2400" dirty="0"/>
          </a:p>
        </p:txBody>
      </p:sp>
    </p:spTree>
    <p:extLst>
      <p:ext uri="{BB962C8B-B14F-4D97-AF65-F5344CB8AC3E}">
        <p14:creationId xmlns:p14="http://schemas.microsoft.com/office/powerpoint/2010/main" val="4266899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Statute of Limitations</a:t>
            </a:r>
            <a:br>
              <a:rPr lang="en-US" sz="2400" dirty="0"/>
            </a:br>
            <a:r>
              <a:rPr lang="en-US" sz="2400" dirty="0"/>
              <a:t>Make Sure to Timely </a:t>
            </a:r>
            <a:r>
              <a:rPr lang="en-US" sz="2400" dirty="0" smtClean="0"/>
              <a:t>Sue- Equitable Tolling</a:t>
            </a:r>
            <a:endParaRPr lang="en-US" sz="2400" dirty="0"/>
          </a:p>
        </p:txBody>
      </p:sp>
      <p:sp>
        <p:nvSpPr>
          <p:cNvPr id="3" name="Content Placeholder 2"/>
          <p:cNvSpPr>
            <a:spLocks noGrp="1"/>
          </p:cNvSpPr>
          <p:nvPr>
            <p:ph idx="1"/>
          </p:nvPr>
        </p:nvSpPr>
        <p:spPr/>
        <p:txBody>
          <a:bodyPr>
            <a:normAutofit fontScale="85000" lnSpcReduction="20000"/>
          </a:bodyPr>
          <a:lstStyle/>
          <a:p>
            <a:r>
              <a:rPr lang="en-US" sz="2400" dirty="0" smtClean="0"/>
              <a:t>Doctrine of equitable tolling </a:t>
            </a:r>
            <a:r>
              <a:rPr lang="en-US" sz="2400" i="1" dirty="0" smtClean="0"/>
              <a:t>very difficult </a:t>
            </a:r>
            <a:r>
              <a:rPr lang="en-US" sz="2400" dirty="0" smtClean="0"/>
              <a:t>to argue to support filing Miller Act payment bond claim outside of statute of limitations</a:t>
            </a:r>
          </a:p>
          <a:p>
            <a:pPr marL="0" indent="0">
              <a:buNone/>
            </a:pPr>
            <a:endParaRPr lang="en-US" sz="2400" b="1" dirty="0" smtClean="0"/>
          </a:p>
          <a:p>
            <a:pPr marL="0" indent="0">
              <a:buNone/>
            </a:pPr>
            <a:r>
              <a:rPr lang="en-US" sz="2400" dirty="0" smtClean="0"/>
              <a:t>“Equitable tolling allows a federal court to toll a statute of limitations when a litigant’s failure to meet a legally-mandated deadline unavoidably arose from circumstances beyond that litigant’s control.  </a:t>
            </a:r>
            <a:endParaRPr lang="en-US" sz="2400" i="1" dirty="0" smtClean="0"/>
          </a:p>
          <a:p>
            <a:pPr marL="0" indent="0">
              <a:buNone/>
            </a:pPr>
            <a:r>
              <a:rPr lang="en-US" sz="2400" dirty="0" smtClean="0"/>
              <a:t>***</a:t>
            </a:r>
            <a:endParaRPr lang="en-US" sz="2400" i="1" dirty="0" smtClean="0"/>
          </a:p>
          <a:p>
            <a:pPr marL="0" indent="0">
              <a:buNone/>
            </a:pPr>
            <a:r>
              <a:rPr lang="en-US" sz="2400" dirty="0" smtClean="0"/>
              <a:t>To determine whether equitable tolling is available to a plaintiff, a court considers five factors: (1) the plaintiff’s lack of notice of the filing requirement; (2) the plaintiff’s lack of constructive knowledge of the filing requirement; (3) the plaintiff’s diligence in pursuing her rights; (4) an absence of prejudice to the defendant; and (5) the plaintiff’s reasonableness in remaining ignorant of the particular legal requirement.”</a:t>
            </a:r>
          </a:p>
          <a:p>
            <a:pPr marL="0" indent="0">
              <a:buNone/>
            </a:pPr>
            <a:endParaRPr lang="en-US" sz="2400" dirty="0"/>
          </a:p>
          <a:p>
            <a:pPr marL="0" indent="0">
              <a:buNone/>
            </a:pPr>
            <a:r>
              <a:rPr lang="en-US" sz="2000" i="1" dirty="0"/>
              <a:t>U.S. ex rel. Walter </a:t>
            </a:r>
            <a:r>
              <a:rPr lang="en-US" sz="2000" i="1" dirty="0" err="1"/>
              <a:t>Toebe</a:t>
            </a:r>
            <a:r>
              <a:rPr lang="en-US" sz="2000" i="1" dirty="0"/>
              <a:t> Construction Co. v. The Guarantee Co. of North America</a:t>
            </a:r>
            <a:r>
              <a:rPr lang="en-US" sz="2000" dirty="0"/>
              <a:t>, 2014 WL </a:t>
            </a:r>
            <a:r>
              <a:rPr lang="en-US" sz="2000" dirty="0" smtClean="0"/>
              <a:t>7211294, *3-4 </a:t>
            </a:r>
            <a:r>
              <a:rPr lang="en-US" sz="2000" dirty="0"/>
              <a:t>(E.D. Mich. 2014)</a:t>
            </a:r>
            <a:endParaRPr lang="en-US" sz="2400" b="1" dirty="0" smtClean="0"/>
          </a:p>
          <a:p>
            <a:pPr marL="0" indent="0">
              <a:buNone/>
            </a:pPr>
            <a:endParaRPr lang="en-US" sz="2400" b="1" dirty="0" smtClean="0"/>
          </a:p>
          <a:p>
            <a:pPr marL="0" indent="0">
              <a:buNone/>
            </a:pPr>
            <a:endParaRPr lang="en-US" sz="2400" b="1" dirty="0" smtClean="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2693628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Statute of Limitations</a:t>
            </a:r>
            <a:br>
              <a:rPr lang="en-US" sz="2400" dirty="0"/>
            </a:br>
            <a:r>
              <a:rPr lang="en-US" sz="2400" dirty="0"/>
              <a:t>Make Sure to Timely Sue- Equitable Tolling</a:t>
            </a:r>
          </a:p>
        </p:txBody>
      </p:sp>
      <p:sp>
        <p:nvSpPr>
          <p:cNvPr id="3" name="Content Placeholder 2"/>
          <p:cNvSpPr>
            <a:spLocks noGrp="1"/>
          </p:cNvSpPr>
          <p:nvPr>
            <p:ph idx="1"/>
          </p:nvPr>
        </p:nvSpPr>
        <p:spPr/>
        <p:txBody>
          <a:bodyPr>
            <a:normAutofit/>
          </a:bodyPr>
          <a:lstStyle/>
          <a:p>
            <a:r>
              <a:rPr lang="en-US" sz="2000" i="1" dirty="0"/>
              <a:t>U.S. ex rel. Walter </a:t>
            </a:r>
            <a:r>
              <a:rPr lang="en-US" sz="2000" i="1" dirty="0" err="1"/>
              <a:t>Toebe</a:t>
            </a:r>
            <a:r>
              <a:rPr lang="en-US" sz="2000" i="1" dirty="0"/>
              <a:t> Construction Co. v. The Guarantee Co. of North America</a:t>
            </a:r>
            <a:r>
              <a:rPr lang="en-US" sz="2000" dirty="0"/>
              <a:t>, 2014 WL 7211294 (E.D. Mich. 2014</a:t>
            </a:r>
            <a:r>
              <a:rPr lang="en-US" sz="2000" dirty="0" smtClean="0"/>
              <a:t>)- sub-sub failed to timely file suit against surety;</a:t>
            </a:r>
            <a:r>
              <a:rPr lang="en-US" sz="2000" dirty="0"/>
              <a:t> </a:t>
            </a:r>
            <a:r>
              <a:rPr lang="en-US" sz="2000" dirty="0" smtClean="0"/>
              <a:t>rather, sub-sub participated in arbitration with sub that hired it; sub-sub argued equitable tolling should apply because surety participated in arbitration until arbitrator dismissed it;  court held equitable tolling not apply </a:t>
            </a:r>
          </a:p>
          <a:p>
            <a:endParaRPr lang="en-US" sz="2000" dirty="0"/>
          </a:p>
          <a:p>
            <a:r>
              <a:rPr lang="en-US" sz="2000" i="1" dirty="0"/>
              <a:t>U.S.A ex rel. Liberty Mechanical Services, Inc. v. North American Specialty Ins.</a:t>
            </a:r>
            <a:r>
              <a:rPr lang="en-US" sz="2000" dirty="0"/>
              <a:t>, 2014 WL 695106 (</a:t>
            </a:r>
            <a:r>
              <a:rPr lang="en-US" sz="2000" dirty="0" err="1"/>
              <a:t>E.D.Pa</a:t>
            </a:r>
            <a:r>
              <a:rPr lang="en-US" sz="2000" dirty="0"/>
              <a:t>. 2014</a:t>
            </a:r>
            <a:r>
              <a:rPr lang="en-US" sz="2000" dirty="0" smtClean="0"/>
              <a:t>)- sub told surety it would not furnish close-out documents until it was paid; surety responded it would get the ball rolling re: sub’s claim; sub filed lawsuit after 1 year from final furnishing and argued equitable tolling based on surety telling it that surety would get the ball rolling; court held equitable tolling not apply</a:t>
            </a:r>
            <a:endParaRPr lang="en-US" sz="2000" dirty="0"/>
          </a:p>
        </p:txBody>
      </p:sp>
    </p:spTree>
    <p:extLst>
      <p:ext uri="{BB962C8B-B14F-4D97-AF65-F5344CB8AC3E}">
        <p14:creationId xmlns:p14="http://schemas.microsoft.com/office/powerpoint/2010/main" val="203363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419218"/>
          </a:xfrm>
        </p:spPr>
        <p:txBody>
          <a:bodyPr>
            <a:noAutofit/>
          </a:bodyPr>
          <a:lstStyle/>
          <a:p>
            <a:r>
              <a:rPr lang="en-US" sz="2600" dirty="0"/>
              <a:t>Miller Act – Statutory Language</a:t>
            </a:r>
            <a:br>
              <a:rPr lang="en-US" sz="2600" dirty="0"/>
            </a:br>
            <a:r>
              <a:rPr lang="en-US" sz="2600" dirty="0" smtClean="0"/>
              <a:t> (</a:t>
            </a:r>
            <a:r>
              <a:rPr lang="en-US" sz="2600" dirty="0"/>
              <a:t>40 U.S.C. s. 3131 – </a:t>
            </a:r>
            <a:r>
              <a:rPr lang="en-US" sz="2600" dirty="0" smtClean="0"/>
              <a:t>3134)</a:t>
            </a:r>
            <a:br>
              <a:rPr lang="en-US" sz="2600" dirty="0" smtClean="0"/>
            </a:br>
            <a:r>
              <a:rPr lang="en-US" sz="2600" dirty="0" smtClean="0"/>
              <a:t>Requirements</a:t>
            </a:r>
            <a:endParaRPr lang="en-US" sz="2600" dirty="0"/>
          </a:p>
        </p:txBody>
      </p:sp>
      <p:sp>
        <p:nvSpPr>
          <p:cNvPr id="3" name="Content Placeholder 2"/>
          <p:cNvSpPr>
            <a:spLocks noGrp="1"/>
          </p:cNvSpPr>
          <p:nvPr>
            <p:ph idx="1"/>
          </p:nvPr>
        </p:nvSpPr>
        <p:spPr>
          <a:xfrm>
            <a:off x="254453" y="1549936"/>
            <a:ext cx="8691119" cy="5172679"/>
          </a:xfrm>
        </p:spPr>
        <p:txBody>
          <a:bodyPr>
            <a:noAutofit/>
          </a:bodyPr>
          <a:lstStyle/>
          <a:p>
            <a:pPr marL="0" indent="0">
              <a:buNone/>
            </a:pPr>
            <a:r>
              <a:rPr lang="en-US" sz="1800" dirty="0" smtClean="0"/>
              <a:t>(b) </a:t>
            </a:r>
            <a:r>
              <a:rPr lang="en-US" sz="1800" u="sng" dirty="0" smtClean="0"/>
              <a:t>Before </a:t>
            </a:r>
            <a:r>
              <a:rPr lang="en-US" sz="1800" u="sng" dirty="0"/>
              <a:t>any contract of more than $100,000 is awarded for the construction, alteration, or repair of any public building or public work </a:t>
            </a:r>
            <a:r>
              <a:rPr lang="en-US" sz="1800" dirty="0"/>
              <a:t>of the Federal Government, a person must furnish to the Government the following bonds, which become binding when the contract is awarded</a:t>
            </a:r>
            <a:r>
              <a:rPr lang="en-US" sz="1800" dirty="0" smtClean="0"/>
              <a:t>:</a:t>
            </a:r>
          </a:p>
          <a:p>
            <a:pPr marL="0" indent="0">
              <a:buNone/>
            </a:pPr>
            <a:endParaRPr lang="en-US" sz="1800" dirty="0"/>
          </a:p>
          <a:p>
            <a:pPr marL="0" indent="0">
              <a:buNone/>
            </a:pPr>
            <a:r>
              <a:rPr lang="en-US" sz="1800" b="1" dirty="0" smtClean="0"/>
              <a:t>(1) Performance </a:t>
            </a:r>
            <a:r>
              <a:rPr lang="en-US" sz="1800" b="1" dirty="0"/>
              <a:t>bond.</a:t>
            </a:r>
            <a:r>
              <a:rPr lang="en-US" sz="1800" dirty="0"/>
              <a:t>--A performance bond with a surety satisfactory to the officer awarding the contract, and in an amount the officer considers adequate, for the protection of the Government</a:t>
            </a:r>
            <a:r>
              <a:rPr lang="en-US" sz="1800" dirty="0" smtClean="0"/>
              <a:t>.</a:t>
            </a:r>
          </a:p>
          <a:p>
            <a:pPr marL="0" indent="0">
              <a:buNone/>
            </a:pPr>
            <a:endParaRPr lang="en-US" sz="1800" dirty="0"/>
          </a:p>
          <a:p>
            <a:pPr marL="0" indent="0">
              <a:buNone/>
            </a:pPr>
            <a:r>
              <a:rPr lang="en-US" sz="1800" b="1" dirty="0"/>
              <a:t>(2) Payment bond.</a:t>
            </a:r>
            <a:r>
              <a:rPr lang="en-US" sz="1800" dirty="0"/>
              <a:t>--</a:t>
            </a:r>
            <a:r>
              <a:rPr lang="en-US" sz="1800" u="sng" dirty="0"/>
              <a:t>A payment bond with a surety satisfactory to the officer for the protection of all persons supplying labor and material in carrying out the work provided for in the contract for the use of each person. The amount of the payment bond shall equal the total amount payable by the terms of the contrac</a:t>
            </a:r>
            <a:r>
              <a:rPr lang="en-US" sz="1800" dirty="0"/>
              <a:t>t unless the officer awarding the contract determines, in a writing supported by specific findings, that a payment bond in that amount is impractical, in which case the contracting officer shall set the amount of the payment bond. The amount of the payment bond shall not be less than the amount of the performance bond</a:t>
            </a:r>
            <a:r>
              <a:rPr lang="en-US" sz="1900" dirty="0" smtClean="0"/>
              <a:t>.</a:t>
            </a:r>
          </a:p>
          <a:p>
            <a:pPr marL="0" indent="0">
              <a:buNone/>
            </a:pPr>
            <a:endParaRPr lang="en-US" sz="1900" dirty="0"/>
          </a:p>
          <a:p>
            <a:pPr marL="0" indent="0">
              <a:buNone/>
            </a:pPr>
            <a:r>
              <a:rPr lang="en-US" sz="1900" dirty="0" smtClean="0"/>
              <a:t>40 U.S.C. s.  3131</a:t>
            </a:r>
            <a:endParaRPr lang="en-US" sz="1900" dirty="0"/>
          </a:p>
        </p:txBody>
      </p:sp>
    </p:spTree>
    <p:extLst>
      <p:ext uri="{BB962C8B-B14F-4D97-AF65-F5344CB8AC3E}">
        <p14:creationId xmlns:p14="http://schemas.microsoft.com/office/powerpoint/2010/main" val="3949812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Lawsuits</a:t>
            </a:r>
            <a:br>
              <a:rPr lang="en-US" sz="2800" dirty="0"/>
            </a:br>
            <a:r>
              <a:rPr lang="en-US" sz="2800" dirty="0" smtClean="0"/>
              <a:t>Venue</a:t>
            </a:r>
            <a:endParaRPr lang="en-US" sz="2800" dirty="0"/>
          </a:p>
        </p:txBody>
      </p:sp>
      <p:sp>
        <p:nvSpPr>
          <p:cNvPr id="3" name="Content Placeholder 2"/>
          <p:cNvSpPr>
            <a:spLocks noGrp="1"/>
          </p:cNvSpPr>
          <p:nvPr>
            <p:ph idx="1"/>
          </p:nvPr>
        </p:nvSpPr>
        <p:spPr>
          <a:xfrm>
            <a:off x="457200" y="1646237"/>
            <a:ext cx="8229600" cy="4793932"/>
          </a:xfrm>
        </p:spPr>
        <p:txBody>
          <a:bodyPr>
            <a:normAutofit fontScale="92500" lnSpcReduction="20000"/>
          </a:bodyPr>
          <a:lstStyle/>
          <a:p>
            <a:r>
              <a:rPr lang="en-US" dirty="0" smtClean="0"/>
              <a:t>Claimant needs to sue surety in federal district where work is performed (project is located)</a:t>
            </a:r>
          </a:p>
          <a:p>
            <a:endParaRPr lang="en-US" dirty="0"/>
          </a:p>
          <a:p>
            <a:pPr marL="0" indent="0">
              <a:buNone/>
            </a:pPr>
            <a:r>
              <a:rPr lang="en-US" sz="2800" b="1" dirty="0"/>
              <a:t>(3) Venue.</a:t>
            </a:r>
            <a:r>
              <a:rPr lang="en-US" sz="2800" dirty="0"/>
              <a:t>--A civil action brought under this subsection must be brought--</a:t>
            </a:r>
          </a:p>
          <a:p>
            <a:pPr marL="0" indent="0">
              <a:buNone/>
            </a:pPr>
            <a:r>
              <a:rPr lang="en-US" sz="2800" b="1" dirty="0"/>
              <a:t>(A)</a:t>
            </a:r>
            <a:r>
              <a:rPr lang="en-US" sz="2800" dirty="0"/>
              <a:t> </a:t>
            </a:r>
            <a:r>
              <a:rPr lang="en-US" sz="2800" u="sng" dirty="0"/>
              <a:t>in the name of the United States </a:t>
            </a:r>
            <a:r>
              <a:rPr lang="en-US" sz="2800" dirty="0"/>
              <a:t>for the use of the person bringing the action; and</a:t>
            </a:r>
          </a:p>
          <a:p>
            <a:pPr marL="0" indent="0">
              <a:buNone/>
            </a:pPr>
            <a:r>
              <a:rPr lang="en-US" sz="2800" b="1" dirty="0"/>
              <a:t>(B)</a:t>
            </a:r>
            <a:r>
              <a:rPr lang="en-US" sz="2800" dirty="0"/>
              <a:t> in the United States District Court for any </a:t>
            </a:r>
            <a:r>
              <a:rPr lang="en-US" sz="2800" u="sng" dirty="0"/>
              <a:t>district in which the contract was to be performed and executed</a:t>
            </a:r>
            <a:r>
              <a:rPr lang="en-US" sz="2800" dirty="0"/>
              <a:t>, regardless of the amount in controversy </a:t>
            </a:r>
            <a:endParaRPr lang="en-US" sz="2800" dirty="0" smtClean="0"/>
          </a:p>
          <a:p>
            <a:pPr marL="0" indent="0">
              <a:buNone/>
            </a:pPr>
            <a:endParaRPr lang="en-US" sz="2800" dirty="0"/>
          </a:p>
          <a:p>
            <a:pPr marL="0" indent="0">
              <a:buNone/>
            </a:pPr>
            <a:r>
              <a:rPr lang="en-US" sz="2800" dirty="0" smtClean="0"/>
              <a:t>40 U.S.C. s. 3133</a:t>
            </a:r>
            <a:endParaRPr lang="en-US" sz="2800" dirty="0"/>
          </a:p>
        </p:txBody>
      </p:sp>
    </p:spTree>
    <p:extLst>
      <p:ext uri="{BB962C8B-B14F-4D97-AF65-F5344CB8AC3E}">
        <p14:creationId xmlns:p14="http://schemas.microsoft.com/office/powerpoint/2010/main" val="994677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Miller Act – Statutory </a:t>
            </a:r>
            <a:r>
              <a:rPr lang="en-US" sz="2800" dirty="0" smtClean="0"/>
              <a:t>Language</a:t>
            </a:r>
            <a:br>
              <a:rPr lang="en-US" sz="2800" dirty="0" smtClean="0"/>
            </a:br>
            <a:r>
              <a:rPr lang="en-US" sz="2800" dirty="0" smtClean="0"/>
              <a:t>Requirements</a:t>
            </a:r>
            <a:r>
              <a:rPr lang="en-US" sz="2800" dirty="0"/>
              <a:t/>
            </a:r>
            <a:br>
              <a:rPr lang="en-US" sz="2800" dirty="0"/>
            </a:br>
            <a:endParaRPr lang="en-US" sz="2800" dirty="0"/>
          </a:p>
        </p:txBody>
      </p:sp>
      <p:sp>
        <p:nvSpPr>
          <p:cNvPr id="3" name="Content Placeholder 2"/>
          <p:cNvSpPr>
            <a:spLocks noGrp="1"/>
          </p:cNvSpPr>
          <p:nvPr>
            <p:ph idx="1"/>
          </p:nvPr>
        </p:nvSpPr>
        <p:spPr>
          <a:xfrm>
            <a:off x="457200" y="1568610"/>
            <a:ext cx="8229600" cy="4603907"/>
          </a:xfrm>
        </p:spPr>
        <p:txBody>
          <a:bodyPr>
            <a:normAutofit/>
          </a:bodyPr>
          <a:lstStyle/>
          <a:p>
            <a:pPr marL="0" indent="0">
              <a:buNone/>
            </a:pPr>
            <a:endParaRPr lang="en-US" sz="2400" dirty="0" smtClean="0"/>
          </a:p>
          <a:p>
            <a:r>
              <a:rPr lang="en-US" sz="2400" dirty="0" smtClean="0"/>
              <a:t>Miller Act payment bond required if contract more than $100k</a:t>
            </a:r>
          </a:p>
          <a:p>
            <a:endParaRPr lang="en-US" sz="2400" dirty="0"/>
          </a:p>
          <a:p>
            <a:r>
              <a:rPr lang="en-US" sz="2400" dirty="0" smtClean="0"/>
              <a:t>Miller Act payment bond will be in amount of prime contract unless contracting officer decides to lower amount in specific writing with factual findings (typically bond will be in amount of prime contract)</a:t>
            </a:r>
          </a:p>
          <a:p>
            <a:endParaRPr lang="en-US" sz="2400" dirty="0"/>
          </a:p>
          <a:p>
            <a:r>
              <a:rPr lang="en-US" sz="2400" dirty="0" smtClean="0"/>
              <a:t>Miller Act payment bond cannot be less than performance bond</a:t>
            </a:r>
          </a:p>
          <a:p>
            <a:endParaRPr lang="en-US" dirty="0" smtClean="0"/>
          </a:p>
          <a:p>
            <a:pPr marL="0" indent="0">
              <a:buNone/>
            </a:pPr>
            <a:endParaRPr lang="en-US" sz="2600" dirty="0"/>
          </a:p>
        </p:txBody>
      </p:sp>
    </p:spTree>
    <p:extLst>
      <p:ext uri="{BB962C8B-B14F-4D97-AF65-F5344CB8AC3E}">
        <p14:creationId xmlns:p14="http://schemas.microsoft.com/office/powerpoint/2010/main" val="116873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826"/>
            <a:ext cx="8229600" cy="1235410"/>
          </a:xfrm>
        </p:spPr>
        <p:txBody>
          <a:bodyPr>
            <a:noAutofit/>
          </a:bodyPr>
          <a:lstStyle/>
          <a:p>
            <a:r>
              <a:rPr lang="en-US" sz="2600" dirty="0"/>
              <a:t>Miller Act – Statutory Language</a:t>
            </a:r>
            <a:br>
              <a:rPr lang="en-US" sz="2600" dirty="0"/>
            </a:br>
            <a:r>
              <a:rPr lang="en-US" sz="2600" dirty="0" smtClean="0"/>
              <a:t>Alternatives to Payment Bonds for Contracts &lt;$100k</a:t>
            </a:r>
            <a:r>
              <a:rPr lang="en-US" sz="2600" dirty="0"/>
              <a:t/>
            </a:r>
            <a:br>
              <a:rPr lang="en-US" sz="2600" dirty="0"/>
            </a:br>
            <a:endParaRPr lang="en-US" sz="2600" dirty="0"/>
          </a:p>
        </p:txBody>
      </p:sp>
      <p:sp>
        <p:nvSpPr>
          <p:cNvPr id="3" name="Content Placeholder 2"/>
          <p:cNvSpPr>
            <a:spLocks noGrp="1"/>
          </p:cNvSpPr>
          <p:nvPr>
            <p:ph idx="1"/>
          </p:nvPr>
        </p:nvSpPr>
        <p:spPr>
          <a:xfrm>
            <a:off x="280133" y="1646236"/>
            <a:ext cx="8590737" cy="5039029"/>
          </a:xfrm>
        </p:spPr>
        <p:txBody>
          <a:bodyPr>
            <a:normAutofit fontScale="62500" lnSpcReduction="20000"/>
          </a:bodyPr>
          <a:lstStyle/>
          <a:p>
            <a:pPr marL="0" indent="0">
              <a:buNone/>
            </a:pPr>
            <a:r>
              <a:rPr lang="en-US" b="1" dirty="0"/>
              <a:t>(a) In general.</a:t>
            </a:r>
            <a:r>
              <a:rPr lang="en-US" dirty="0"/>
              <a:t>--The Federal Acquisition Regulation shall </a:t>
            </a:r>
            <a:r>
              <a:rPr lang="en-US" u="sng" dirty="0"/>
              <a:t>provide alternatives to payment bonds as payment protections for suppliers of labor and materials under contracts referred to </a:t>
            </a:r>
            <a:r>
              <a:rPr lang="en-US" u="sng" dirty="0" smtClean="0"/>
              <a:t>in section </a:t>
            </a:r>
            <a:r>
              <a:rPr lang="en-US" u="sng" dirty="0"/>
              <a:t>3131(a) of this title that are more than $25,000 </a:t>
            </a:r>
            <a:r>
              <a:rPr lang="en-US" u="sng" dirty="0" smtClean="0"/>
              <a:t>and not </a:t>
            </a:r>
            <a:r>
              <a:rPr lang="en-US" u="sng" dirty="0"/>
              <a:t>more than $</a:t>
            </a:r>
            <a:r>
              <a:rPr lang="en-US" u="sng" dirty="0" smtClean="0"/>
              <a:t>100,000</a:t>
            </a:r>
            <a:r>
              <a:rPr lang="en-US" dirty="0" smtClean="0"/>
              <a:t>.</a:t>
            </a:r>
            <a:endParaRPr lang="en-US" dirty="0"/>
          </a:p>
          <a:p>
            <a:pPr marL="0" indent="0">
              <a:buNone/>
            </a:pPr>
            <a:endParaRPr lang="en-US" b="1" dirty="0" smtClean="0"/>
          </a:p>
          <a:p>
            <a:pPr marL="0" indent="0">
              <a:buNone/>
            </a:pPr>
            <a:r>
              <a:rPr lang="en-US" b="1" dirty="0" smtClean="0"/>
              <a:t>(</a:t>
            </a:r>
            <a:r>
              <a:rPr lang="en-US" b="1" dirty="0"/>
              <a:t>b) Responsibilities of contracting officer.</a:t>
            </a:r>
            <a:r>
              <a:rPr lang="en-US" dirty="0"/>
              <a:t>--The contracting officer for a contract </a:t>
            </a:r>
            <a:r>
              <a:rPr lang="en-US" dirty="0" smtClean="0"/>
              <a:t>shall—</a:t>
            </a:r>
          </a:p>
          <a:p>
            <a:pPr marL="0" indent="0">
              <a:buNone/>
            </a:pPr>
            <a:endParaRPr lang="en-US" dirty="0"/>
          </a:p>
          <a:p>
            <a:pPr marL="0" indent="0">
              <a:buNone/>
            </a:pPr>
            <a:r>
              <a:rPr lang="en-US" b="1" dirty="0" smtClean="0"/>
              <a:t>(1)</a:t>
            </a:r>
            <a:r>
              <a:rPr lang="en-US" dirty="0" smtClean="0"/>
              <a:t> select</a:t>
            </a:r>
            <a:r>
              <a:rPr lang="en-US" dirty="0"/>
              <a:t>, from among the payment protections provided for in the Federal Acquisition Regulation pursuant to subsection (a), one or more payment protections which the </a:t>
            </a:r>
            <a:r>
              <a:rPr lang="en-US" dirty="0" err="1"/>
              <a:t>offeror</a:t>
            </a:r>
            <a:r>
              <a:rPr lang="en-US" dirty="0"/>
              <a:t> awarded the contract is to submit to the Federal Government for the protection of suppliers of labor and materials for the contract; </a:t>
            </a:r>
            <a:r>
              <a:rPr lang="en-US" dirty="0" smtClean="0"/>
              <a:t>and</a:t>
            </a:r>
          </a:p>
          <a:p>
            <a:pPr marL="0" indent="0">
              <a:buNone/>
            </a:pPr>
            <a:endParaRPr lang="en-US" dirty="0"/>
          </a:p>
          <a:p>
            <a:pPr marL="0" indent="0">
              <a:buNone/>
            </a:pPr>
            <a:r>
              <a:rPr lang="en-US" b="1" dirty="0"/>
              <a:t>(2)</a:t>
            </a:r>
            <a:r>
              <a:rPr lang="en-US" dirty="0"/>
              <a:t> specify in the solicitation of offers for the contract the payment protections selected</a:t>
            </a:r>
            <a:r>
              <a:rPr lang="en-US" dirty="0" smtClean="0"/>
              <a:t>.</a:t>
            </a:r>
          </a:p>
          <a:p>
            <a:pPr marL="0" indent="0">
              <a:buNone/>
            </a:pPr>
            <a:endParaRPr lang="en-US" dirty="0"/>
          </a:p>
          <a:p>
            <a:pPr marL="0" indent="0">
              <a:buNone/>
            </a:pPr>
            <a:r>
              <a:rPr lang="en-US" dirty="0" smtClean="0"/>
              <a:t>40 U.S.C. s. 3132</a:t>
            </a:r>
            <a:endParaRPr lang="en-US" dirty="0"/>
          </a:p>
          <a:p>
            <a:pPr marL="0" indent="0">
              <a:buNone/>
            </a:pPr>
            <a:endParaRPr lang="en-US" dirty="0"/>
          </a:p>
        </p:txBody>
      </p:sp>
    </p:spTree>
    <p:extLst>
      <p:ext uri="{BB962C8B-B14F-4D97-AF65-F5344CB8AC3E}">
        <p14:creationId xmlns:p14="http://schemas.microsoft.com/office/powerpoint/2010/main" val="48037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0416"/>
            <a:ext cx="8229600" cy="1026119"/>
          </a:xfrm>
        </p:spPr>
        <p:txBody>
          <a:bodyPr>
            <a:noAutofit/>
          </a:bodyPr>
          <a:lstStyle/>
          <a:p>
            <a:r>
              <a:rPr lang="en-US" sz="2600" dirty="0"/>
              <a:t>Miller Act – Statutory Language</a:t>
            </a:r>
            <a:br>
              <a:rPr lang="en-US" sz="2600" dirty="0"/>
            </a:br>
            <a:r>
              <a:rPr lang="en-US" sz="2600" dirty="0" smtClean="0"/>
              <a:t>Waiver of Miler Act for Certain Contracts</a:t>
            </a:r>
            <a:r>
              <a:rPr lang="en-US" sz="2600" dirty="0"/>
              <a:t/>
            </a:r>
            <a:br>
              <a:rPr lang="en-US" sz="2600" dirty="0"/>
            </a:br>
            <a:endParaRPr lang="en-US" sz="2600" dirty="0"/>
          </a:p>
        </p:txBody>
      </p:sp>
      <p:sp>
        <p:nvSpPr>
          <p:cNvPr id="3" name="Content Placeholder 2"/>
          <p:cNvSpPr>
            <a:spLocks noGrp="1"/>
          </p:cNvSpPr>
          <p:nvPr>
            <p:ph idx="1"/>
          </p:nvPr>
        </p:nvSpPr>
        <p:spPr>
          <a:xfrm>
            <a:off x="280133" y="1646237"/>
            <a:ext cx="8553387" cy="4926986"/>
          </a:xfrm>
        </p:spPr>
        <p:txBody>
          <a:bodyPr>
            <a:normAutofit fontScale="62500" lnSpcReduction="20000"/>
          </a:bodyPr>
          <a:lstStyle/>
          <a:p>
            <a:pPr marL="0" indent="0">
              <a:buNone/>
            </a:pPr>
            <a:r>
              <a:rPr lang="en-US" b="1" dirty="0"/>
              <a:t>(a) Military.</a:t>
            </a:r>
            <a:r>
              <a:rPr lang="en-US" dirty="0"/>
              <a:t>--The Secretary of the Army, the Secretary of the Navy, the Secretary of the Air Force, or the Secretary of Transportation may waive this subchapter with respect to cost-plus-a-fixed fee and other cost-type contracts for the construction, alteration, or repair of any public building or public work of the Federal Government and with </a:t>
            </a:r>
            <a:r>
              <a:rPr lang="en-US" u="sng" dirty="0"/>
              <a:t>respect to contracts for manufacturing, producing, furnishing, constructing, altering, repairing, processing, or assembling vessels, aircraft, munitions, materiel, or supplies for the Army, Navy, Air Force, or Coast Guard</a:t>
            </a:r>
            <a:r>
              <a:rPr lang="en-US" dirty="0"/>
              <a:t>, respectively, regardless of the terms of the contracts as to payment or title</a:t>
            </a:r>
            <a:r>
              <a:rPr lang="en-US" dirty="0" smtClean="0"/>
              <a:t>.</a:t>
            </a:r>
          </a:p>
          <a:p>
            <a:pPr marL="0" indent="0">
              <a:buNone/>
            </a:pPr>
            <a:endParaRPr lang="en-US" dirty="0"/>
          </a:p>
          <a:p>
            <a:pPr marL="0" indent="0">
              <a:buNone/>
            </a:pPr>
            <a:r>
              <a:rPr lang="en-US" b="1" dirty="0"/>
              <a:t>(b) Transportation.</a:t>
            </a:r>
            <a:r>
              <a:rPr lang="en-US" dirty="0"/>
              <a:t>--The Secretary of Transportation may waive this subchapter with respect to contracts for the </a:t>
            </a:r>
            <a:r>
              <a:rPr lang="en-US" u="sng" dirty="0"/>
              <a:t>construction, alteration, or repair of vessels </a:t>
            </a:r>
            <a:r>
              <a:rPr lang="en-US" dirty="0"/>
              <a:t>when the contract is made under </a:t>
            </a:r>
            <a:r>
              <a:rPr lang="en-US" dirty="0">
                <a:solidFill>
                  <a:srgbClr val="FFFFFF"/>
                </a:solidFill>
              </a:rPr>
              <a:t>sections 1535 and 1536 of title 31, or subtitle V of title 46, or the Merchant Ship Sales Act of 1946 (50 App. U.S.C. 1735 et seq.), regardless of the terms of the contracts as to payment or title</a:t>
            </a:r>
            <a:r>
              <a:rPr lang="en-US" dirty="0" smtClean="0">
                <a:solidFill>
                  <a:srgbClr val="FFFFFF"/>
                </a:solidFill>
              </a:rPr>
              <a:t>.</a:t>
            </a:r>
          </a:p>
          <a:p>
            <a:endParaRPr lang="en-US" dirty="0">
              <a:solidFill>
                <a:srgbClr val="FFFFFF"/>
              </a:solidFill>
            </a:endParaRPr>
          </a:p>
          <a:p>
            <a:r>
              <a:rPr lang="en-US" dirty="0" smtClean="0">
                <a:solidFill>
                  <a:srgbClr val="FFFFFF"/>
                </a:solidFill>
              </a:rPr>
              <a:t>40 U.S.C. s. 3134</a:t>
            </a:r>
            <a:endParaRPr lang="en-US" dirty="0">
              <a:solidFill>
                <a:srgbClr val="FFFFFF"/>
              </a:solidFill>
            </a:endParaRPr>
          </a:p>
        </p:txBody>
      </p:sp>
    </p:spTree>
    <p:extLst>
      <p:ext uri="{BB962C8B-B14F-4D97-AF65-F5344CB8AC3E}">
        <p14:creationId xmlns:p14="http://schemas.microsoft.com/office/powerpoint/2010/main" val="2539848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Miller Act – Statutory </a:t>
            </a:r>
            <a:r>
              <a:rPr lang="en-US" sz="2800" dirty="0" smtClean="0"/>
              <a:t>Language</a:t>
            </a:r>
            <a:br>
              <a:rPr lang="en-US" sz="2800" dirty="0" smtClean="0"/>
            </a:br>
            <a:r>
              <a:rPr lang="en-US" sz="2800" dirty="0" smtClean="0"/>
              <a:t>Purpose of Miller Act</a:t>
            </a:r>
            <a:r>
              <a:rPr lang="en-US" sz="2800" dirty="0"/>
              <a:t/>
            </a:r>
            <a:br>
              <a:rPr lang="en-US" sz="2800" dirty="0"/>
            </a:br>
            <a:endParaRPr lang="en-US" sz="2800" dirty="0"/>
          </a:p>
        </p:txBody>
      </p:sp>
      <p:sp>
        <p:nvSpPr>
          <p:cNvPr id="3" name="Content Placeholder 2"/>
          <p:cNvSpPr>
            <a:spLocks noGrp="1"/>
          </p:cNvSpPr>
          <p:nvPr>
            <p:ph idx="1"/>
          </p:nvPr>
        </p:nvSpPr>
        <p:spPr/>
        <p:txBody>
          <a:bodyPr/>
          <a:lstStyle/>
          <a:p>
            <a:r>
              <a:rPr lang="en-US" sz="2400" dirty="0" smtClean="0"/>
              <a:t>“The </a:t>
            </a:r>
            <a:r>
              <a:rPr lang="en-US" sz="2400" dirty="0"/>
              <a:t>purpose of the Miller Act [payment bond] is to ensure that those who furnish labor and materials for public construction projects will be paid.”  </a:t>
            </a:r>
            <a:r>
              <a:rPr lang="en-US" sz="2400" i="1" dirty="0"/>
              <a:t>Thomas v. </a:t>
            </a:r>
            <a:r>
              <a:rPr lang="en-US" sz="2400" i="1" dirty="0" err="1"/>
              <a:t>Burkhardt</a:t>
            </a:r>
            <a:r>
              <a:rPr lang="en-US" sz="2400" dirty="0"/>
              <a:t>, 2016 WL 143351 (11</a:t>
            </a:r>
            <a:r>
              <a:rPr lang="en-US" sz="2400" baseline="30000" dirty="0"/>
              <a:t>th</a:t>
            </a:r>
            <a:r>
              <a:rPr lang="en-US" sz="2400" dirty="0"/>
              <a:t> Cir. 2016</a:t>
            </a:r>
            <a:r>
              <a:rPr lang="en-US" sz="2400" dirty="0" smtClean="0"/>
              <a:t>)</a:t>
            </a:r>
          </a:p>
          <a:p>
            <a:endParaRPr lang="en-US" sz="2400" dirty="0"/>
          </a:p>
          <a:p>
            <a:r>
              <a:rPr lang="en-US" sz="2400" dirty="0" smtClean="0"/>
              <a:t>Miller Act highly remedial statute - </a:t>
            </a:r>
            <a:r>
              <a:rPr lang="en-US" sz="2400" dirty="0"/>
              <a:t>“liberally construed to ‘effectuate the congressional intent to protect those whose labor and materials go into public projects.” </a:t>
            </a:r>
            <a:r>
              <a:rPr lang="en-US" sz="2400" i="1" dirty="0" smtClean="0"/>
              <a:t>Thomas, supra, </a:t>
            </a:r>
            <a:r>
              <a:rPr lang="en-US" sz="2400" i="1" dirty="0"/>
              <a:t>citing and quoting Graybar Elec. Co. v. John A. Volpe Constr. Co</a:t>
            </a:r>
            <a:r>
              <a:rPr lang="en-US" sz="2400" dirty="0"/>
              <a:t>., 387 F.2d 55, 58 (5</a:t>
            </a:r>
            <a:r>
              <a:rPr lang="en-US" sz="2400" baseline="30000" dirty="0"/>
              <a:t>th</a:t>
            </a:r>
            <a:r>
              <a:rPr lang="en-US" sz="2400" dirty="0"/>
              <a:t> Cir. 1967</a:t>
            </a:r>
            <a:r>
              <a:rPr lang="en-US" sz="2400" dirty="0" smtClean="0"/>
              <a:t>) </a:t>
            </a:r>
            <a:endParaRPr lang="en-US" sz="2400" dirty="0"/>
          </a:p>
          <a:p>
            <a:endParaRPr lang="en-US" dirty="0"/>
          </a:p>
        </p:txBody>
      </p:sp>
    </p:spTree>
    <p:extLst>
      <p:ext uri="{BB962C8B-B14F-4D97-AF65-F5344CB8AC3E}">
        <p14:creationId xmlns:p14="http://schemas.microsoft.com/office/powerpoint/2010/main" val="405163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8174"/>
            <a:ext cx="8229600" cy="948362"/>
          </a:xfrm>
        </p:spPr>
        <p:txBody>
          <a:bodyPr>
            <a:noAutofit/>
          </a:bodyPr>
          <a:lstStyle/>
          <a:p>
            <a:r>
              <a:rPr lang="en-US" sz="2600" dirty="0"/>
              <a:t>Miller Act – Statutory </a:t>
            </a:r>
            <a:r>
              <a:rPr lang="en-US" sz="2600" dirty="0" smtClean="0"/>
              <a:t>Language</a:t>
            </a:r>
            <a:br>
              <a:rPr lang="en-US" sz="2600" dirty="0" smtClean="0"/>
            </a:br>
            <a:r>
              <a:rPr lang="en-US" sz="2600" dirty="0" smtClean="0"/>
              <a:t>Obtaining copy of bond</a:t>
            </a:r>
            <a:r>
              <a:rPr lang="en-US" sz="2600" dirty="0"/>
              <a:t/>
            </a:r>
            <a:br>
              <a:rPr lang="en-US" sz="2600" dirty="0"/>
            </a:br>
            <a:endParaRPr lang="en-US" sz="26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(a) Right of person furnishing labor or material to copy of bond.</a:t>
            </a:r>
            <a:r>
              <a:rPr lang="en-US" dirty="0"/>
              <a:t>--The department secretary or agency head of the contracting agency shall </a:t>
            </a:r>
            <a:r>
              <a:rPr lang="en-US" u="sng" dirty="0"/>
              <a:t>furnish a certified copy of a payment bond and the contract for which it was given to any person applying for a copy who submits an affidavit that the person has supplied labor or material for work described in the contract and payment for the work </a:t>
            </a:r>
            <a:r>
              <a:rPr lang="en-US" dirty="0"/>
              <a:t>has not been made or that the person is being sued on the bond. The copy is prima facie evidence of the contents, execution, and delivery of the original. Applicants shall pay any fees the department secretary or agency head of the contracting agency fixes to cover the cost of preparing the certified copy.</a:t>
            </a:r>
          </a:p>
          <a:p>
            <a:pPr marL="0" indent="0">
              <a:buNone/>
            </a:pPr>
            <a:r>
              <a:rPr lang="en-US" dirty="0" smtClean="0"/>
              <a:t> </a:t>
            </a:r>
          </a:p>
          <a:p>
            <a:pPr marL="0" indent="0">
              <a:buNone/>
            </a:pPr>
            <a:r>
              <a:rPr lang="en-US" dirty="0" smtClean="0"/>
              <a:t>40 U.S.C. s. 3133</a:t>
            </a:r>
            <a:endParaRPr lang="en-US" dirty="0"/>
          </a:p>
        </p:txBody>
      </p:sp>
    </p:spTree>
    <p:extLst>
      <p:ext uri="{BB962C8B-B14F-4D97-AF65-F5344CB8AC3E}">
        <p14:creationId xmlns:p14="http://schemas.microsoft.com/office/powerpoint/2010/main" val="2265169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29552"/>
          </a:xfrm>
        </p:spPr>
        <p:txBody>
          <a:bodyPr>
            <a:normAutofit/>
          </a:bodyPr>
          <a:lstStyle/>
          <a:p>
            <a:pPr lvl="0"/>
            <a:r>
              <a:rPr lang="en-US" sz="2800" dirty="0"/>
              <a:t>Claimants under the Miller Act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4642329"/>
              </p:ext>
            </p:extLst>
          </p:nvPr>
        </p:nvGraphicFramePr>
        <p:xfrm>
          <a:off x="-111977" y="1992221"/>
          <a:ext cx="8666569"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760537" y="4175388"/>
            <a:ext cx="2222387" cy="1815882"/>
          </a:xfrm>
          <a:prstGeom prst="rect">
            <a:avLst/>
          </a:prstGeom>
          <a:solidFill>
            <a:schemeClr val="tx1"/>
          </a:solidFill>
        </p:spPr>
        <p:style>
          <a:lnRef idx="1">
            <a:schemeClr val="dk1"/>
          </a:lnRef>
          <a:fillRef idx="2">
            <a:schemeClr val="dk1"/>
          </a:fillRef>
          <a:effectRef idx="1">
            <a:schemeClr val="dk1"/>
          </a:effectRef>
          <a:fontRef idx="minor">
            <a:schemeClr val="dk1"/>
          </a:fontRef>
        </p:style>
        <p:txBody>
          <a:bodyPr wrap="square" rtlCol="0">
            <a:spAutoFit/>
          </a:bodyPr>
          <a:lstStyle/>
          <a:p>
            <a:r>
              <a:rPr lang="en-US" sz="1600" dirty="0" smtClean="0">
                <a:ln>
                  <a:solidFill>
                    <a:srgbClr val="000000"/>
                  </a:solidFill>
                </a:ln>
              </a:rPr>
              <a:t>Only 2</a:t>
            </a:r>
            <a:r>
              <a:rPr lang="en-US" sz="1600" baseline="30000" dirty="0" smtClean="0">
                <a:ln>
                  <a:solidFill>
                    <a:srgbClr val="000000"/>
                  </a:solidFill>
                </a:ln>
              </a:rPr>
              <a:t>nd</a:t>
            </a:r>
            <a:r>
              <a:rPr lang="en-US" sz="1600" dirty="0" smtClean="0">
                <a:ln>
                  <a:solidFill>
                    <a:srgbClr val="000000"/>
                  </a:solidFill>
                </a:ln>
              </a:rPr>
              <a:t> tier Subs and Suppliers in </a:t>
            </a:r>
            <a:r>
              <a:rPr lang="en-US" sz="1600" dirty="0" err="1" smtClean="0">
                <a:ln>
                  <a:solidFill>
                    <a:srgbClr val="000000"/>
                  </a:solidFill>
                </a:ln>
              </a:rPr>
              <a:t>privity</a:t>
            </a:r>
            <a:r>
              <a:rPr lang="en-US" sz="1600" dirty="0" smtClean="0">
                <a:ln>
                  <a:solidFill>
                    <a:srgbClr val="000000"/>
                  </a:solidFill>
                </a:ln>
              </a:rPr>
              <a:t> with a sub have Miller Act Payment Bond Rights.  3</a:t>
            </a:r>
            <a:r>
              <a:rPr lang="en-US" sz="1600" baseline="30000" dirty="0" smtClean="0">
                <a:ln>
                  <a:solidFill>
                    <a:srgbClr val="000000"/>
                  </a:solidFill>
                </a:ln>
              </a:rPr>
              <a:t>rd </a:t>
            </a:r>
            <a:r>
              <a:rPr lang="en-US" sz="1600" dirty="0" smtClean="0">
                <a:ln>
                  <a:solidFill>
                    <a:srgbClr val="000000"/>
                  </a:solidFill>
                </a:ln>
              </a:rPr>
              <a:t> Tier Subs and Suppliers have NO rights!</a:t>
            </a:r>
            <a:endParaRPr lang="en-US" sz="1600" dirty="0">
              <a:ln>
                <a:solidFill>
                  <a:srgbClr val="000000"/>
                </a:solidFill>
              </a:ln>
            </a:endParaRPr>
          </a:p>
        </p:txBody>
      </p:sp>
      <p:cxnSp>
        <p:nvCxnSpPr>
          <p:cNvPr id="8" name="Straight Arrow Connector 7"/>
          <p:cNvCxnSpPr/>
          <p:nvPr/>
        </p:nvCxnSpPr>
        <p:spPr>
          <a:xfrm>
            <a:off x="4686049" y="2554870"/>
            <a:ext cx="1489026" cy="0"/>
          </a:xfrm>
          <a:prstGeom prst="straightConnector1">
            <a:avLst/>
          </a:prstGeom>
          <a:ln w="50800" cmpd="sng">
            <a:tailEnd type="arrow"/>
          </a:ln>
        </p:spPr>
        <p:style>
          <a:lnRef idx="2">
            <a:schemeClr val="accent1"/>
          </a:lnRef>
          <a:fillRef idx="0">
            <a:schemeClr val="accent1"/>
          </a:fillRef>
          <a:effectRef idx="1">
            <a:schemeClr val="accent1"/>
          </a:effectRef>
          <a:fontRef idx="minor">
            <a:schemeClr val="tx1"/>
          </a:fontRef>
        </p:style>
      </p:cxnSp>
      <p:cxnSp>
        <p:nvCxnSpPr>
          <p:cNvPr id="11" name="Curved Connector 10"/>
          <p:cNvCxnSpPr/>
          <p:nvPr/>
        </p:nvCxnSpPr>
        <p:spPr>
          <a:xfrm>
            <a:off x="5751724" y="4350578"/>
            <a:ext cx="784707" cy="12700"/>
          </a:xfrm>
          <a:prstGeom prst="curvedConnector3">
            <a:avLst/>
          </a:prstGeom>
          <a:ln w="50800" cmpd="sng">
            <a:tailEnd type="arrow"/>
          </a:ln>
        </p:spPr>
        <p:style>
          <a:lnRef idx="2">
            <a:schemeClr val="accent1"/>
          </a:lnRef>
          <a:fillRef idx="0">
            <a:schemeClr val="accent1"/>
          </a:fillRef>
          <a:effectRef idx="1">
            <a:schemeClr val="accent1"/>
          </a:effectRef>
          <a:fontRef idx="minor">
            <a:schemeClr val="tx1"/>
          </a:fontRef>
        </p:style>
      </p:cxnSp>
      <p:cxnSp>
        <p:nvCxnSpPr>
          <p:cNvPr id="25" name="Curved Connector 24"/>
          <p:cNvCxnSpPr/>
          <p:nvPr/>
        </p:nvCxnSpPr>
        <p:spPr>
          <a:xfrm flipV="1">
            <a:off x="5751724" y="4657166"/>
            <a:ext cx="784707" cy="608882"/>
          </a:xfrm>
          <a:prstGeom prst="curvedConnector3">
            <a:avLst>
              <a:gd name="adj1" fmla="val 50000"/>
            </a:avLst>
          </a:prstGeom>
          <a:ln w="50800">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349676" y="2334241"/>
            <a:ext cx="2502519"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Prime Contractor furnishes Miller Act payment bond </a:t>
            </a:r>
            <a:endParaRPr lang="en-US" sz="1600" b="1" dirty="0"/>
          </a:p>
        </p:txBody>
      </p:sp>
    </p:spTree>
    <p:extLst>
      <p:ext uri="{BB962C8B-B14F-4D97-AF65-F5344CB8AC3E}">
        <p14:creationId xmlns:p14="http://schemas.microsoft.com/office/powerpoint/2010/main" val="38024640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204</TotalTime>
  <Words>3125</Words>
  <Application>Microsoft Macintosh PowerPoint</Application>
  <PresentationFormat>On-screen Show (4:3)</PresentationFormat>
  <Paragraphs>181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Foundry</vt:lpstr>
      <vt:lpstr>Nuts &amp; Bolts of Miller Act Payment Bond Claims </vt:lpstr>
      <vt:lpstr>Outline</vt:lpstr>
      <vt:lpstr>Miller Act – Statutory Language  (40 U.S.C. s. 3131 – 3134) Requirements</vt:lpstr>
      <vt:lpstr>Miller Act – Statutory Language Requirements </vt:lpstr>
      <vt:lpstr>Miller Act – Statutory Language Alternatives to Payment Bonds for Contracts &lt;$100k </vt:lpstr>
      <vt:lpstr>Miller Act – Statutory Language Waiver of Miler Act for Certain Contracts </vt:lpstr>
      <vt:lpstr>Miller Act – Statutory Language Purpose of Miller Act </vt:lpstr>
      <vt:lpstr>Miller Act – Statutory Language Obtaining copy of bond </vt:lpstr>
      <vt:lpstr>Claimants under the Miller Act</vt:lpstr>
      <vt:lpstr>Claimants under the Miller Act</vt:lpstr>
      <vt:lpstr>Claimants under the Miller Act Third Tier Subs / Suppliers have No Rights</vt:lpstr>
      <vt:lpstr>Final Furnishing (Last Day) </vt:lpstr>
      <vt:lpstr>Final Furnishing (Last Day) </vt:lpstr>
      <vt:lpstr>Final Furnishing (Last Day) </vt:lpstr>
      <vt:lpstr>Final Furnishing (Last Day) Open Account </vt:lpstr>
      <vt:lpstr>Subs in Privity with the Prime Contractor </vt:lpstr>
      <vt:lpstr>Subs in Privity with the Prime Contractor Burden of Proof </vt:lpstr>
      <vt:lpstr>Sub-Subs or Suppliers NOT in Privity with the Prime Contractor Suppliers </vt:lpstr>
      <vt:lpstr>Sub-Subs or Suppliers NOT in Privity with the Prime Contractor Notice of Nonpayment </vt:lpstr>
      <vt:lpstr>Sub-Subs or Suppliers NOT in Privity with the Prime Contractor Notice of Nonpayment-Timely Service </vt:lpstr>
      <vt:lpstr>Sub-Subs or Suppliers NOT in Privity with the Prime Contractor Notice of Nonpayment-Substantial Accuracy </vt:lpstr>
      <vt:lpstr>Sub-Subs or Suppliers NOT in Privity with the Prime Contractor Notice of Nonpayment-Substantial Accuracy </vt:lpstr>
      <vt:lpstr>Sub-Subs or Suppliers NOT in Privity with the Prime Contractor Sub’s Bankruptcy will Not Preclude Claim</vt:lpstr>
      <vt:lpstr>Releases Carve Out Rights </vt:lpstr>
      <vt:lpstr>Releases Carve Out Rights </vt:lpstr>
      <vt:lpstr>Statute of Limitations OneYear from Final Furnishing</vt:lpstr>
      <vt:lpstr>Statute of Limitations Make Sure to Timely Sue</vt:lpstr>
      <vt:lpstr>Statute of Limitations Make Sure to Timely Sue- Equitable Tolling</vt:lpstr>
      <vt:lpstr>Statute of Limitations Make Sure to Timely Sue- Equitable Tolling</vt:lpstr>
      <vt:lpstr>Lawsuits Venue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Adelstein</dc:creator>
  <cp:lastModifiedBy>David Adelstein</cp:lastModifiedBy>
  <cp:revision>32</cp:revision>
  <dcterms:created xsi:type="dcterms:W3CDTF">2016-10-09T11:57:48Z</dcterms:created>
  <dcterms:modified xsi:type="dcterms:W3CDTF">2016-10-28T23:20:48Z</dcterms:modified>
</cp:coreProperties>
</file>